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id" ContentType="audio/mid"/>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18"/>
  </p:notesMasterIdLst>
  <p:sldIdLst>
    <p:sldId id="256" r:id="rId2"/>
    <p:sldId id="295" r:id="rId3"/>
    <p:sldId id="259" r:id="rId4"/>
    <p:sldId id="296" r:id="rId5"/>
    <p:sldId id="297" r:id="rId6"/>
    <p:sldId id="298" r:id="rId7"/>
    <p:sldId id="299" r:id="rId8"/>
    <p:sldId id="306" r:id="rId9"/>
    <p:sldId id="303" r:id="rId10"/>
    <p:sldId id="310" r:id="rId11"/>
    <p:sldId id="305" r:id="rId12"/>
    <p:sldId id="309" r:id="rId13"/>
    <p:sldId id="264" r:id="rId14"/>
    <p:sldId id="308" r:id="rId15"/>
    <p:sldId id="311" r:id="rId16"/>
    <p:sldId id="279" r:id="rId17"/>
  </p:sldIdLst>
  <p:sldSz cx="9144000" cy="5143500" type="screen16x9"/>
  <p:notesSz cx="6858000" cy="9144000"/>
  <p:embeddedFontLst>
    <p:embeddedFont>
      <p:font typeface="Titillium Web" panose="00000500000000000000" pitchFamily="2" charset="0"/>
      <p:regular r:id="rId19"/>
      <p:bold r:id="rId20"/>
      <p:italic r:id="rId21"/>
      <p:boldItalic r:id="rId22"/>
    </p:embeddedFont>
    <p:embeddedFont>
      <p:font typeface="Titillium Web Light" panose="00000400000000000000"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EB777A-4F1A-438F-93C1-DB8D56D4703C}" v="53" dt="2021-12-15T07:44:28.913"/>
  </p1510:revLst>
</p1510:revInfo>
</file>

<file path=ppt/tableStyles.xml><?xml version="1.0" encoding="utf-8"?>
<a:tblStyleLst xmlns:a="http://schemas.openxmlformats.org/drawingml/2006/main" def="{EBDED31F-4C28-4180-97D3-87A74C8CC402}">
  <a:tblStyle styleId="{EBDED31F-4C28-4180-97D3-87A74C8CC402}"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93F4AB4-FE6C-4C75-8DE0-3188A6091243}"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4" d="100"/>
          <a:sy n="74" d="100"/>
        </p:scale>
        <p:origin x="98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10262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56622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6957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280048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1400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17148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26168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36482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573119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93493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12576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108515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 name="Google Shape;11;p2"/>
          <p:cNvSpPr txBox="1">
            <a:spLocks noGrp="1"/>
          </p:cNvSpPr>
          <p:nvPr>
            <p:ph type="ctrTitle"/>
          </p:nvPr>
        </p:nvSpPr>
        <p:spPr>
          <a:xfrm>
            <a:off x="685800" y="743850"/>
            <a:ext cx="5796900" cy="1159800"/>
          </a:xfrm>
          <a:prstGeom prst="rect">
            <a:avLst/>
          </a:prstGeom>
        </p:spPr>
        <p:txBody>
          <a:bodyPr spcFirstLastPara="1" wrap="square" lIns="0" tIns="0" rIns="0" bIns="0" anchor="t"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a:spLocks noGrp="1"/>
          </p:cNvSpPr>
          <p:nvPr>
            <p:ph type="ctrTitle"/>
          </p:nvPr>
        </p:nvSpPr>
        <p:spPr>
          <a:xfrm>
            <a:off x="685800" y="973750"/>
            <a:ext cx="57969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5" name="Google Shape;15;p3"/>
          <p:cNvSpPr txBox="1">
            <a:spLocks noGrp="1"/>
          </p:cNvSpPr>
          <p:nvPr>
            <p:ph type="subTitle" idx="1"/>
          </p:nvPr>
        </p:nvSpPr>
        <p:spPr>
          <a:xfrm>
            <a:off x="685800" y="2230450"/>
            <a:ext cx="5796900" cy="4653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1"/>
        <p:cNvGrpSpPr/>
        <p:nvPr/>
      </p:nvGrpSpPr>
      <p:grpSpPr>
        <a:xfrm>
          <a:off x="0" y="0"/>
          <a:ext cx="0" cy="0"/>
          <a:chOff x="0" y="0"/>
          <a:chExt cx="0" cy="0"/>
        </a:xfrm>
      </p:grpSpPr>
      <p:pic>
        <p:nvPicPr>
          <p:cNvPr id="22" name="Google Shape;22;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3" name="Google Shape;23;p5"/>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4" name="Google Shape;24;p5"/>
          <p:cNvSpPr txBox="1">
            <a:spLocks noGrp="1"/>
          </p:cNvSpPr>
          <p:nvPr>
            <p:ph type="body" idx="1"/>
          </p:nvPr>
        </p:nvSpPr>
        <p:spPr>
          <a:xfrm>
            <a:off x="457200" y="1428748"/>
            <a:ext cx="6025500" cy="31488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25" name="Google Shape;25;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2"/>
        <p:cNvGrpSpPr/>
        <p:nvPr/>
      </p:nvGrpSpPr>
      <p:grpSpPr>
        <a:xfrm>
          <a:off x="0" y="0"/>
          <a:ext cx="0" cy="0"/>
          <a:chOff x="0" y="0"/>
          <a:chExt cx="0" cy="0"/>
        </a:xfrm>
      </p:grpSpPr>
      <p:pic>
        <p:nvPicPr>
          <p:cNvPr id="33" name="Google Shape;33;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4" name="Google Shape;34;p7"/>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5" name="Google Shape;35;p7"/>
          <p:cNvSpPr txBox="1">
            <a:spLocks noGrp="1"/>
          </p:cNvSpPr>
          <p:nvPr>
            <p:ph type="body" idx="1"/>
          </p:nvPr>
        </p:nvSpPr>
        <p:spPr>
          <a:xfrm>
            <a:off x="457200" y="1428750"/>
            <a:ext cx="1851600" cy="3321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6" name="Google Shape;36;p7"/>
          <p:cNvSpPr txBox="1">
            <a:spLocks noGrp="1"/>
          </p:cNvSpPr>
          <p:nvPr>
            <p:ph type="body" idx="2"/>
          </p:nvPr>
        </p:nvSpPr>
        <p:spPr>
          <a:xfrm>
            <a:off x="2544155" y="1428750"/>
            <a:ext cx="1851600" cy="3321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7" name="Google Shape;37;p7"/>
          <p:cNvSpPr txBox="1">
            <a:spLocks noGrp="1"/>
          </p:cNvSpPr>
          <p:nvPr>
            <p:ph type="body" idx="3"/>
          </p:nvPr>
        </p:nvSpPr>
        <p:spPr>
          <a:xfrm>
            <a:off x="4631111" y="1428750"/>
            <a:ext cx="1851600" cy="3321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8" name="Google Shape;38;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7DFFB1"/>
            </a:gs>
            <a:gs pos="12000">
              <a:srgbClr val="00AAC6"/>
            </a:gs>
            <a:gs pos="51000">
              <a:srgbClr val="0037B3"/>
            </a:gs>
            <a:gs pos="100000">
              <a:srgbClr val="00001A"/>
            </a:gs>
          </a:gsLst>
          <a:lin ang="1350003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34575"/>
            <a:ext cx="60255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1pPr>
            <a:lvl2pPr lvl="1">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2pPr>
            <a:lvl3pPr lvl="2">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3pPr>
            <a:lvl4pPr lvl="3">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4pPr>
            <a:lvl5pPr lvl="4">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5pPr>
            <a:lvl6pPr lvl="5">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6pPr>
            <a:lvl7pPr lvl="6">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7pPr>
            <a:lvl8pPr lvl="7">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8pPr>
            <a:lvl9pPr lvl="8">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9pPr>
          </a:lstStyle>
          <a:p>
            <a:endParaRPr/>
          </a:p>
        </p:txBody>
      </p:sp>
      <p:sp>
        <p:nvSpPr>
          <p:cNvPr id="7" name="Google Shape;7;p1"/>
          <p:cNvSpPr txBox="1">
            <a:spLocks noGrp="1"/>
          </p:cNvSpPr>
          <p:nvPr>
            <p:ph type="body" idx="1"/>
          </p:nvPr>
        </p:nvSpPr>
        <p:spPr>
          <a:xfrm>
            <a:off x="457200" y="1428748"/>
            <a:ext cx="6025500" cy="3148800"/>
          </a:xfrm>
          <a:prstGeom prst="rect">
            <a:avLst/>
          </a:prstGeom>
          <a:noFill/>
          <a:ln>
            <a:noFill/>
          </a:ln>
        </p:spPr>
        <p:txBody>
          <a:bodyPr spcFirstLastPara="1" wrap="square" lIns="0" tIns="0" rIns="0" bIns="0" anchor="t" anchorCtr="0">
            <a:noAutofit/>
          </a:bodyPr>
          <a:lstStyle>
            <a:lvl1pPr marL="457200" lvl="0" indent="-381000">
              <a:spcBef>
                <a:spcPts val="600"/>
              </a:spcBef>
              <a:spcAft>
                <a:spcPts val="0"/>
              </a:spcAft>
              <a:buClr>
                <a:srgbClr val="7DFFB1"/>
              </a:buClr>
              <a:buSzPts val="2400"/>
              <a:buFont typeface="Titillium Web Light"/>
              <a:buChar char="▰"/>
              <a:defRPr sz="2400">
                <a:solidFill>
                  <a:schemeClr val="lt1"/>
                </a:solidFill>
                <a:latin typeface="Titillium Web Light"/>
                <a:ea typeface="Titillium Web Light"/>
                <a:cs typeface="Titillium Web Light"/>
                <a:sym typeface="Titillium Web Light"/>
              </a:defRPr>
            </a:lvl1pPr>
            <a:lvl2pPr marL="914400" lvl="1"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2pPr>
            <a:lvl3pPr marL="1371600" lvl="2"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3pPr>
            <a:lvl4pPr marL="1828800" lvl="3"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4pPr>
            <a:lvl5pPr marL="2286000" lvl="4"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5pPr>
            <a:lvl6pPr marL="2743200" lvl="5"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6pPr>
            <a:lvl7pPr marL="3200400" lvl="6"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7pPr>
            <a:lvl8pPr marL="3657600" lvl="7"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8pPr>
            <a:lvl9pPr marL="4114800" lvl="8"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300">
                <a:solidFill>
                  <a:srgbClr val="0037B3"/>
                </a:solidFill>
                <a:latin typeface="Titillium Web Light"/>
                <a:ea typeface="Titillium Web Light"/>
                <a:cs typeface="Titillium Web Light"/>
                <a:sym typeface="Titillium Web Light"/>
              </a:defRPr>
            </a:lvl1pPr>
            <a:lvl2pPr lvl="1" algn="r">
              <a:buNone/>
              <a:defRPr sz="1300">
                <a:solidFill>
                  <a:srgbClr val="0037B3"/>
                </a:solidFill>
                <a:latin typeface="Titillium Web Light"/>
                <a:ea typeface="Titillium Web Light"/>
                <a:cs typeface="Titillium Web Light"/>
                <a:sym typeface="Titillium Web Light"/>
              </a:defRPr>
            </a:lvl2pPr>
            <a:lvl3pPr lvl="2" algn="r">
              <a:buNone/>
              <a:defRPr sz="1300">
                <a:solidFill>
                  <a:srgbClr val="0037B3"/>
                </a:solidFill>
                <a:latin typeface="Titillium Web Light"/>
                <a:ea typeface="Titillium Web Light"/>
                <a:cs typeface="Titillium Web Light"/>
                <a:sym typeface="Titillium Web Light"/>
              </a:defRPr>
            </a:lvl3pPr>
            <a:lvl4pPr lvl="3" algn="r">
              <a:buNone/>
              <a:defRPr sz="1300">
                <a:solidFill>
                  <a:srgbClr val="0037B3"/>
                </a:solidFill>
                <a:latin typeface="Titillium Web Light"/>
                <a:ea typeface="Titillium Web Light"/>
                <a:cs typeface="Titillium Web Light"/>
                <a:sym typeface="Titillium Web Light"/>
              </a:defRPr>
            </a:lvl4pPr>
            <a:lvl5pPr lvl="4" algn="r">
              <a:buNone/>
              <a:defRPr sz="1300">
                <a:solidFill>
                  <a:srgbClr val="0037B3"/>
                </a:solidFill>
                <a:latin typeface="Titillium Web Light"/>
                <a:ea typeface="Titillium Web Light"/>
                <a:cs typeface="Titillium Web Light"/>
                <a:sym typeface="Titillium Web Light"/>
              </a:defRPr>
            </a:lvl5pPr>
            <a:lvl6pPr lvl="5" algn="r">
              <a:buNone/>
              <a:defRPr sz="1300">
                <a:solidFill>
                  <a:srgbClr val="0037B3"/>
                </a:solidFill>
                <a:latin typeface="Titillium Web Light"/>
                <a:ea typeface="Titillium Web Light"/>
                <a:cs typeface="Titillium Web Light"/>
                <a:sym typeface="Titillium Web Light"/>
              </a:defRPr>
            </a:lvl6pPr>
            <a:lvl7pPr lvl="6" algn="r">
              <a:buNone/>
              <a:defRPr sz="1300">
                <a:solidFill>
                  <a:srgbClr val="0037B3"/>
                </a:solidFill>
                <a:latin typeface="Titillium Web Light"/>
                <a:ea typeface="Titillium Web Light"/>
                <a:cs typeface="Titillium Web Light"/>
                <a:sym typeface="Titillium Web Light"/>
              </a:defRPr>
            </a:lvl7pPr>
            <a:lvl8pPr lvl="7" algn="r">
              <a:buNone/>
              <a:defRPr sz="1300">
                <a:solidFill>
                  <a:srgbClr val="0037B3"/>
                </a:solidFill>
                <a:latin typeface="Titillium Web Light"/>
                <a:ea typeface="Titillium Web Light"/>
                <a:cs typeface="Titillium Web Light"/>
                <a:sym typeface="Titillium Web Light"/>
              </a:defRPr>
            </a:lvl8pPr>
            <a:lvl9pPr lvl="8" algn="r">
              <a:buNone/>
              <a:defRPr sz="1300">
                <a:solidFill>
                  <a:srgbClr val="0037B3"/>
                </a:solidFill>
                <a:latin typeface="Titillium Web Light"/>
                <a:ea typeface="Titillium Web Light"/>
                <a:cs typeface="Titillium Web Light"/>
                <a:sym typeface="Titillium Web Light"/>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2.xml"/><Relationship Id="rId3" Type="http://schemas.microsoft.com/office/2007/relationships/media" Target="../media/media2.mid"/><Relationship Id="rId7" Type="http://schemas.openxmlformats.org/officeDocument/2006/relationships/slideLayout" Target="../slideLayouts/slideLayout3.xml"/><Relationship Id="rId12" Type="http://schemas.openxmlformats.org/officeDocument/2006/relationships/image" Target="../media/image17.jpeg"/><Relationship Id="rId2" Type="http://schemas.openxmlformats.org/officeDocument/2006/relationships/audio" Target="../media/media1.mid"/><Relationship Id="rId1" Type="http://schemas.microsoft.com/office/2007/relationships/media" Target="../media/media1.mid"/><Relationship Id="rId6" Type="http://schemas.openxmlformats.org/officeDocument/2006/relationships/audio" Target="../media/media3.mid"/><Relationship Id="rId11" Type="http://schemas.openxmlformats.org/officeDocument/2006/relationships/image" Target="../media/image16.jpeg"/><Relationship Id="rId5" Type="http://schemas.microsoft.com/office/2007/relationships/media" Target="../media/media3.mid"/><Relationship Id="rId10" Type="http://schemas.openxmlformats.org/officeDocument/2006/relationships/image" Target="../media/image15.png"/><Relationship Id="rId4" Type="http://schemas.openxmlformats.org/officeDocument/2006/relationships/audio" Target="../media/media2.mid"/><Relationship Id="rId9" Type="http://schemas.openxmlformats.org/officeDocument/2006/relationships/image" Target="../media/image14.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drive.google.com/drive/folders/1BHum0kljSh-oNjaAKu0jEu1g2ZRVn3Kq?usp=sharing"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0.jpg"/><Relationship Id="rId4" Type="http://schemas.openxmlformats.org/officeDocument/2006/relationships/image" Target="../media/image19.jp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hyperlink" Target="https://web.mit.edu/music21/"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librosa.org/" TargetMode="External"/><Relationship Id="rId4" Type="http://schemas.openxmlformats.org/officeDocument/2006/relationships/hyperlink" Target="http://lilypond.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1"/>
          <p:cNvSpPr txBox="1">
            <a:spLocks noGrp="1"/>
          </p:cNvSpPr>
          <p:nvPr>
            <p:ph type="ctrTitle"/>
          </p:nvPr>
        </p:nvSpPr>
        <p:spPr>
          <a:xfrm>
            <a:off x="685799" y="743850"/>
            <a:ext cx="8078639" cy="1159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Music Generator</a:t>
            </a:r>
            <a:br>
              <a:rPr lang="en" dirty="0"/>
            </a:br>
            <a:r>
              <a:rPr lang="en" sz="4800" dirty="0"/>
              <a:t>Deep Learning Application</a:t>
            </a:r>
            <a:endParaRPr dirty="0"/>
          </a:p>
        </p:txBody>
      </p:sp>
      <p:sp>
        <p:nvSpPr>
          <p:cNvPr id="3" name="Google Shape;54;p11">
            <a:extLst>
              <a:ext uri="{FF2B5EF4-FFF2-40B4-BE49-F238E27FC236}">
                <a16:creationId xmlns:a16="http://schemas.microsoft.com/office/drawing/2014/main" id="{EEFF7407-DD99-4824-8B71-80AB013546CA}"/>
              </a:ext>
            </a:extLst>
          </p:cNvPr>
          <p:cNvSpPr txBox="1">
            <a:spLocks/>
          </p:cNvSpPr>
          <p:nvPr/>
        </p:nvSpPr>
        <p:spPr>
          <a:xfrm>
            <a:off x="786441" y="1411950"/>
            <a:ext cx="8078639" cy="1159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9pPr>
          </a:lstStyle>
          <a:p>
            <a:pPr algn="ctr">
              <a:lnSpc>
                <a:spcPct val="150000"/>
              </a:lnSpc>
            </a:pPr>
            <a:endParaRPr lang="en-US" sz="4800" dirty="0"/>
          </a:p>
          <a:p>
            <a:pPr>
              <a:lnSpc>
                <a:spcPct val="150000"/>
              </a:lnSpc>
            </a:pPr>
            <a:r>
              <a:rPr lang="en-US" sz="3600" dirty="0"/>
              <a:t>Daniel Rodin and Tal Gottfeld Ben-Ze’ev</a:t>
            </a:r>
            <a:br>
              <a:rPr lang="en-US" sz="4800" dirty="0"/>
            </a:br>
            <a:r>
              <a:rPr lang="en-US" sz="2800" dirty="0"/>
              <a:t>August ’21 Boot Camp</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457200" y="434575"/>
            <a:ext cx="8572084" cy="857400"/>
          </a:xfrm>
          <a:prstGeom prst="rect">
            <a:avLst/>
          </a:prstGeom>
        </p:spPr>
        <p:txBody>
          <a:bodyPr spcFirstLastPara="1" wrap="square" lIns="0" tIns="0" rIns="0" bIns="0" anchor="t" anchorCtr="0">
            <a:noAutofit/>
          </a:bodyPr>
          <a:lstStyle/>
          <a:p>
            <a:r>
              <a:rPr lang="en" sz="4000" dirty="0"/>
              <a:t>4.</a:t>
            </a:r>
            <a:r>
              <a:rPr lang="en-US" sz="4000" dirty="0"/>
              <a:t> Preprocessing</a:t>
            </a:r>
            <a:endParaRPr sz="4000" dirty="0"/>
          </a:p>
        </p:txBody>
      </p:sp>
      <p:sp>
        <p:nvSpPr>
          <p:cNvPr id="82" name="Google Shape;82;p15"/>
          <p:cNvSpPr txBox="1">
            <a:spLocks noGrp="1"/>
          </p:cNvSpPr>
          <p:nvPr>
            <p:ph type="body" idx="1"/>
          </p:nvPr>
        </p:nvSpPr>
        <p:spPr>
          <a:xfrm>
            <a:off x="284672" y="1238766"/>
            <a:ext cx="8117457" cy="3148800"/>
          </a:xfrm>
          <a:prstGeom prst="rect">
            <a:avLst/>
          </a:prstGeom>
        </p:spPr>
        <p:txBody>
          <a:bodyPr spcFirstLastPara="1" wrap="square" lIns="0" tIns="0" rIns="0" bIns="0" anchor="t" anchorCtr="0">
            <a:noAutofit/>
          </a:bodyPr>
          <a:lstStyle/>
          <a:p>
            <a:pPr lvl="1" algn="l">
              <a:spcBef>
                <a:spcPts val="600"/>
              </a:spcBef>
              <a:buClr>
                <a:schemeClr val="bg1"/>
              </a:buClr>
              <a:buFont typeface="Wingdings" panose="05000000000000000000" pitchFamily="2" charset="2"/>
              <a:buChar char="§"/>
            </a:pPr>
            <a:r>
              <a:rPr lang="en-US" dirty="0"/>
              <a:t>Converter(parser) – midi converter </a:t>
            </a:r>
          </a:p>
          <a:p>
            <a:pPr lvl="1" algn="l">
              <a:spcBef>
                <a:spcPts val="600"/>
              </a:spcBef>
              <a:buClr>
                <a:schemeClr val="bg1"/>
              </a:buClr>
              <a:buFont typeface="Wingdings" panose="05000000000000000000" pitchFamily="2" charset="2"/>
              <a:buChar char="§"/>
            </a:pPr>
            <a:r>
              <a:rPr lang="en-US" dirty="0"/>
              <a:t>Build</a:t>
            </a:r>
          </a:p>
          <a:p>
            <a:pPr lvl="2" algn="l">
              <a:spcBef>
                <a:spcPts val="600"/>
              </a:spcBef>
              <a:buClr>
                <a:schemeClr val="bg1"/>
              </a:buClr>
              <a:buFont typeface="Wingdings" panose="05000000000000000000" pitchFamily="2" charset="2"/>
              <a:buChar char="§"/>
            </a:pPr>
            <a:r>
              <a:rPr lang="en-US" sz="1800" dirty="0"/>
              <a:t>Instruments - </a:t>
            </a:r>
            <a:r>
              <a:rPr lang="en-US" sz="1400" dirty="0" err="1"/>
              <a:t>instrument.partitionByInstrument</a:t>
            </a:r>
            <a:endParaRPr lang="en-US" sz="1800" dirty="0"/>
          </a:p>
          <a:p>
            <a:pPr lvl="2" algn="l">
              <a:spcBef>
                <a:spcPts val="600"/>
              </a:spcBef>
              <a:buClr>
                <a:schemeClr val="bg1"/>
              </a:buClr>
              <a:buFont typeface="Wingdings" panose="05000000000000000000" pitchFamily="2" charset="2"/>
              <a:buChar char="§"/>
            </a:pPr>
            <a:r>
              <a:rPr lang="en-US" sz="1800" dirty="0"/>
              <a:t>Notes</a:t>
            </a:r>
          </a:p>
          <a:p>
            <a:pPr lvl="2" algn="l">
              <a:spcBef>
                <a:spcPts val="600"/>
              </a:spcBef>
              <a:buClr>
                <a:schemeClr val="bg1"/>
              </a:buClr>
              <a:buFont typeface="Wingdings" panose="05000000000000000000" pitchFamily="2" charset="2"/>
              <a:buChar char="§"/>
            </a:pPr>
            <a:r>
              <a:rPr lang="en-US" sz="1800" dirty="0"/>
              <a:t>Chords</a:t>
            </a:r>
          </a:p>
          <a:p>
            <a:pPr lvl="1" algn="l">
              <a:spcBef>
                <a:spcPts val="600"/>
              </a:spcBef>
              <a:buClr>
                <a:schemeClr val="bg1"/>
              </a:buClr>
              <a:buFont typeface="Wingdings" panose="05000000000000000000" pitchFamily="2" charset="2"/>
              <a:buChar char="§"/>
            </a:pPr>
            <a:r>
              <a:rPr lang="en-US" dirty="0"/>
              <a:t>What’s missing?</a:t>
            </a:r>
          </a:p>
          <a:p>
            <a:pPr lvl="2" algn="l">
              <a:buClr>
                <a:schemeClr val="bg1"/>
              </a:buClr>
              <a:buFont typeface="Wingdings" panose="05000000000000000000" pitchFamily="2" charset="2"/>
              <a:buChar char="§"/>
            </a:pPr>
            <a:r>
              <a:rPr lang="en-US" dirty="0"/>
              <a:t>Duration</a:t>
            </a:r>
          </a:p>
          <a:p>
            <a:pPr lvl="2" algn="l">
              <a:buClr>
                <a:schemeClr val="bg1"/>
              </a:buClr>
              <a:buFont typeface="Wingdings" panose="05000000000000000000" pitchFamily="2" charset="2"/>
              <a:buChar char="§"/>
            </a:pPr>
            <a:r>
              <a:rPr lang="en-US" dirty="0"/>
              <a:t>Offset</a:t>
            </a:r>
          </a:p>
          <a:p>
            <a:pPr lvl="1">
              <a:spcBef>
                <a:spcPts val="600"/>
              </a:spcBef>
              <a:buClr>
                <a:schemeClr val="bg1"/>
              </a:buClr>
              <a:buFont typeface="Wingdings" panose="05000000000000000000" pitchFamily="2" charset="2"/>
              <a:buChar char="§"/>
            </a:pPr>
            <a:endParaRPr lang="en-US" dirty="0"/>
          </a:p>
          <a:p>
            <a:pPr lvl="0" algn="l" rtl="0">
              <a:spcBef>
                <a:spcPts val="600"/>
              </a:spcBef>
              <a:spcAft>
                <a:spcPts val="0"/>
              </a:spcAft>
              <a:buClr>
                <a:schemeClr val="bg1"/>
              </a:buClr>
              <a:buSzPts val="2400"/>
              <a:buFont typeface="Wingdings" panose="05000000000000000000" pitchFamily="2" charset="2"/>
              <a:buChar char="§"/>
            </a:pPr>
            <a:endParaRPr lang="en-US" dirty="0">
              <a:solidFill>
                <a:schemeClr val="bg1"/>
              </a:solidFill>
            </a:endParaRPr>
          </a:p>
          <a:p>
            <a:pPr marL="76200" lvl="0" indent="0" algn="l" rtl="0">
              <a:spcBef>
                <a:spcPts val="600"/>
              </a:spcBef>
              <a:spcAft>
                <a:spcPts val="0"/>
              </a:spcAft>
              <a:buClr>
                <a:schemeClr val="bg1"/>
              </a:buClr>
              <a:buSzPts val="2400"/>
              <a:buNone/>
            </a:pPr>
            <a:endParaRPr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dirty="0"/>
          </a:p>
        </p:txBody>
      </p:sp>
      <p:pic>
        <p:nvPicPr>
          <p:cNvPr id="1026" name="Picture 2">
            <a:extLst>
              <a:ext uri="{FF2B5EF4-FFF2-40B4-BE49-F238E27FC236}">
                <a16:creationId xmlns:a16="http://schemas.microsoft.com/office/drawing/2014/main" id="{93318DC8-BA66-4CF0-9A3E-14C9C52F20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6478" y="1933757"/>
            <a:ext cx="2202141" cy="1970977"/>
          </a:xfrm>
          <a:prstGeom prst="rect">
            <a:avLst/>
          </a:prstGeom>
          <a:solidFill>
            <a:schemeClr val="bg1"/>
          </a:solidFill>
        </p:spPr>
      </p:pic>
      <p:sp>
        <p:nvSpPr>
          <p:cNvPr id="2" name="תיבת טקסט 1">
            <a:extLst>
              <a:ext uri="{FF2B5EF4-FFF2-40B4-BE49-F238E27FC236}">
                <a16:creationId xmlns:a16="http://schemas.microsoft.com/office/drawing/2014/main" id="{DF7DC167-E9B6-4AB2-900D-9A6B0F48F212}"/>
              </a:ext>
            </a:extLst>
          </p:cNvPr>
          <p:cNvSpPr txBox="1"/>
          <p:nvPr/>
        </p:nvSpPr>
        <p:spPr>
          <a:xfrm>
            <a:off x="5856051" y="3904734"/>
            <a:ext cx="2958860" cy="430887"/>
          </a:xfrm>
          <a:prstGeom prst="rect">
            <a:avLst/>
          </a:prstGeom>
          <a:noFill/>
        </p:spPr>
        <p:txBody>
          <a:bodyPr wrap="square" rtlCol="1">
            <a:spAutoFit/>
          </a:bodyPr>
          <a:lstStyle/>
          <a:p>
            <a:r>
              <a:rPr lang="en-US" sz="1050" dirty="0">
                <a:solidFill>
                  <a:schemeClr val="lt1"/>
                </a:solidFill>
                <a:latin typeface="Titillium Web Light"/>
                <a:sym typeface="Titillium Web Light"/>
              </a:rPr>
              <a:t>Frequency of notes. We will inset only the frequent notes to our model. </a:t>
            </a:r>
            <a:endParaRPr lang="he-IL" sz="1050" dirty="0">
              <a:solidFill>
                <a:schemeClr val="lt1"/>
              </a:solidFill>
              <a:latin typeface="Titillium Web Light"/>
              <a:sym typeface="Titillium Web Light"/>
            </a:endParaRPr>
          </a:p>
        </p:txBody>
      </p:sp>
    </p:spTree>
    <p:extLst>
      <p:ext uri="{BB962C8B-B14F-4D97-AF65-F5344CB8AC3E}">
        <p14:creationId xmlns:p14="http://schemas.microsoft.com/office/powerpoint/2010/main" val="117049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457200" y="434575"/>
            <a:ext cx="8572084" cy="857400"/>
          </a:xfrm>
          <a:prstGeom prst="rect">
            <a:avLst/>
          </a:prstGeom>
        </p:spPr>
        <p:txBody>
          <a:bodyPr spcFirstLastPara="1" wrap="square" lIns="0" tIns="0" rIns="0" bIns="0" anchor="t" anchorCtr="0">
            <a:noAutofit/>
          </a:bodyPr>
          <a:lstStyle/>
          <a:p>
            <a:r>
              <a:rPr lang="en" sz="4000" dirty="0"/>
              <a:t>5.</a:t>
            </a:r>
            <a:r>
              <a:rPr lang="en-US" sz="4000" dirty="0"/>
              <a:t> Our Machine</a:t>
            </a:r>
            <a:endParaRPr sz="4000" dirty="0"/>
          </a:p>
        </p:txBody>
      </p:sp>
      <p:sp>
        <p:nvSpPr>
          <p:cNvPr id="82" name="Google Shape;82;p15"/>
          <p:cNvSpPr txBox="1">
            <a:spLocks noGrp="1"/>
          </p:cNvSpPr>
          <p:nvPr>
            <p:ph type="body" idx="1"/>
          </p:nvPr>
        </p:nvSpPr>
        <p:spPr>
          <a:xfrm>
            <a:off x="457200" y="1428748"/>
            <a:ext cx="6025500" cy="3148800"/>
          </a:xfrm>
          <a:prstGeom prst="rect">
            <a:avLst/>
          </a:prstGeom>
        </p:spPr>
        <p:txBody>
          <a:bodyPr spcFirstLastPara="1" wrap="square" lIns="0" tIns="0" rIns="0" bIns="0" anchor="t" anchorCtr="0">
            <a:noAutofit/>
          </a:bodyPr>
          <a:lstStyle/>
          <a:p>
            <a:pPr lvl="0" algn="l" rtl="0">
              <a:spcBef>
                <a:spcPts val="600"/>
              </a:spcBef>
              <a:spcAft>
                <a:spcPts val="0"/>
              </a:spcAft>
              <a:buClr>
                <a:schemeClr val="bg1"/>
              </a:buClr>
              <a:buSzPts val="2400"/>
              <a:buFont typeface="Wingdings" panose="05000000000000000000" pitchFamily="2" charset="2"/>
              <a:buChar char="§"/>
            </a:pPr>
            <a:r>
              <a:rPr lang="en" dirty="0"/>
              <a:t>Basic package: Music21</a:t>
            </a:r>
          </a:p>
          <a:p>
            <a:pPr lvl="0" algn="l" rtl="0">
              <a:spcBef>
                <a:spcPts val="600"/>
              </a:spcBef>
              <a:spcAft>
                <a:spcPts val="0"/>
              </a:spcAft>
              <a:buClr>
                <a:schemeClr val="bg1"/>
              </a:buClr>
              <a:buSzPts val="2400"/>
              <a:buFont typeface="Wingdings" panose="05000000000000000000" pitchFamily="2" charset="2"/>
              <a:buChar char="§"/>
            </a:pPr>
            <a:r>
              <a:rPr lang="en" dirty="0"/>
              <a:t>Machine Architecture:</a:t>
            </a:r>
          </a:p>
          <a:p>
            <a:pPr lvl="1">
              <a:spcBef>
                <a:spcPts val="600"/>
              </a:spcBef>
              <a:buClr>
                <a:schemeClr val="bg1"/>
              </a:buClr>
              <a:buFont typeface="Wingdings" panose="05000000000000000000" pitchFamily="2" charset="2"/>
              <a:buChar char="§"/>
            </a:pPr>
            <a:r>
              <a:rPr lang="en" dirty="0"/>
              <a:t>3 NN based on:</a:t>
            </a:r>
          </a:p>
          <a:p>
            <a:pPr lvl="2">
              <a:spcBef>
                <a:spcPts val="600"/>
              </a:spcBef>
              <a:buClr>
                <a:schemeClr val="bg1"/>
              </a:buClr>
              <a:buFont typeface="Wingdings" panose="05000000000000000000" pitchFamily="2" charset="2"/>
              <a:buChar char="§"/>
            </a:pPr>
            <a:r>
              <a:rPr lang="en" dirty="0">
                <a:solidFill>
                  <a:schemeClr val="bg1"/>
                </a:solidFill>
              </a:rPr>
              <a:t>Embedding layer</a:t>
            </a:r>
          </a:p>
          <a:p>
            <a:pPr lvl="2">
              <a:spcBef>
                <a:spcPts val="600"/>
              </a:spcBef>
              <a:buClr>
                <a:schemeClr val="bg1"/>
              </a:buClr>
              <a:buFont typeface="Wingdings" panose="05000000000000000000" pitchFamily="2" charset="2"/>
              <a:buChar char="§"/>
            </a:pPr>
            <a:r>
              <a:rPr lang="en" dirty="0">
                <a:solidFill>
                  <a:schemeClr val="bg1"/>
                </a:solidFill>
              </a:rPr>
              <a:t>Cov 1D</a:t>
            </a:r>
          </a:p>
          <a:p>
            <a:pPr lvl="2">
              <a:spcBef>
                <a:spcPts val="600"/>
              </a:spcBef>
              <a:buClr>
                <a:schemeClr val="bg1"/>
              </a:buClr>
              <a:buFont typeface="Wingdings" panose="05000000000000000000" pitchFamily="2" charset="2"/>
              <a:buChar char="§"/>
            </a:pPr>
            <a:r>
              <a:rPr lang="en" dirty="0">
                <a:solidFill>
                  <a:schemeClr val="bg1"/>
                </a:solidFill>
              </a:rPr>
              <a:t>BidLSTM</a:t>
            </a:r>
          </a:p>
          <a:p>
            <a:pPr lvl="2">
              <a:spcBef>
                <a:spcPts val="600"/>
              </a:spcBef>
              <a:buClr>
                <a:schemeClr val="bg1"/>
              </a:buClr>
              <a:buFont typeface="Wingdings" panose="05000000000000000000" pitchFamily="2" charset="2"/>
              <a:buChar char="§"/>
            </a:pPr>
            <a:r>
              <a:rPr lang="en-US" dirty="0">
                <a:solidFill>
                  <a:schemeClr val="bg1"/>
                </a:solidFill>
              </a:rPr>
              <a:t>SoftMax layer</a:t>
            </a:r>
          </a:p>
          <a:p>
            <a:pPr marL="76200" lvl="0" indent="0" algn="l" rtl="0">
              <a:spcBef>
                <a:spcPts val="600"/>
              </a:spcBef>
              <a:spcAft>
                <a:spcPts val="0"/>
              </a:spcAft>
              <a:buClr>
                <a:schemeClr val="bg1"/>
              </a:buClr>
              <a:buSzPts val="2400"/>
              <a:buNone/>
            </a:pPr>
            <a:endParaRPr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dirty="0"/>
          </a:p>
        </p:txBody>
      </p:sp>
      <p:pic>
        <p:nvPicPr>
          <p:cNvPr id="3074" name="Picture 2" descr="BiLSTM Explained | Papers With Code">
            <a:extLst>
              <a:ext uri="{FF2B5EF4-FFF2-40B4-BE49-F238E27FC236}">
                <a16:creationId xmlns:a16="http://schemas.microsoft.com/office/drawing/2014/main" id="{911356D9-7BF7-4A08-B91B-0B9797723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8517" y="1532746"/>
            <a:ext cx="3509106" cy="1679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662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457200" y="434575"/>
            <a:ext cx="8572084" cy="857400"/>
          </a:xfrm>
          <a:prstGeom prst="rect">
            <a:avLst/>
          </a:prstGeom>
        </p:spPr>
        <p:txBody>
          <a:bodyPr spcFirstLastPara="1" wrap="square" lIns="0" tIns="0" rIns="0" bIns="0" anchor="t" anchorCtr="0">
            <a:noAutofit/>
          </a:bodyPr>
          <a:lstStyle/>
          <a:p>
            <a:r>
              <a:rPr lang="en" sz="4000" dirty="0"/>
              <a:t>5.</a:t>
            </a:r>
            <a:r>
              <a:rPr lang="en-US" sz="4000" dirty="0"/>
              <a:t> Our Machine - Results</a:t>
            </a:r>
            <a:endParaRPr sz="4000"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37B3"/>
                </a:solidFill>
                <a:effectLst/>
                <a:uLnTx/>
                <a:uFillTx/>
                <a:latin typeface="Titillium Web Light"/>
                <a:sym typeface="Titillium Web Ligh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a:t>
            </a:fld>
            <a:endParaRPr kumimoji="0" sz="1300" b="0" i="0" u="none" strike="noStrike" kern="0" cap="none" spc="0" normalizeH="0" baseline="0" noProof="0" dirty="0">
              <a:ln>
                <a:noFill/>
              </a:ln>
              <a:solidFill>
                <a:srgbClr val="0037B3"/>
              </a:solidFill>
              <a:effectLst/>
              <a:uLnTx/>
              <a:uFillTx/>
              <a:latin typeface="Titillium Web Light"/>
              <a:sym typeface="Titillium Web Light"/>
            </a:endParaRPr>
          </a:p>
        </p:txBody>
      </p:sp>
      <p:sp>
        <p:nvSpPr>
          <p:cNvPr id="2" name="תיבת טקסט 1">
            <a:extLst>
              <a:ext uri="{FF2B5EF4-FFF2-40B4-BE49-F238E27FC236}">
                <a16:creationId xmlns:a16="http://schemas.microsoft.com/office/drawing/2014/main" id="{65928AEE-2462-4517-B8F9-359F930F18E6}"/>
              </a:ext>
            </a:extLst>
          </p:cNvPr>
          <p:cNvSpPr txBox="1"/>
          <p:nvPr/>
        </p:nvSpPr>
        <p:spPr>
          <a:xfrm>
            <a:off x="3223949" y="2841805"/>
            <a:ext cx="1121434" cy="307777"/>
          </a:xfrm>
          <a:prstGeom prst="rect">
            <a:avLst/>
          </a:prstGeom>
          <a:solidFill>
            <a:schemeClr val="tx2">
              <a:lumMod val="75000"/>
            </a:schemeClr>
          </a:solidFill>
        </p:spPr>
        <p:txBody>
          <a:bodyPr wrap="square" rtlCol="1">
            <a:spAutoFit/>
          </a:bodyPr>
          <a:lstStyle/>
          <a:p>
            <a:pPr algn="ctr"/>
            <a:r>
              <a:rPr lang="en-US" dirty="0">
                <a:solidFill>
                  <a:schemeClr val="bg1"/>
                </a:solidFill>
              </a:rPr>
              <a:t>Maestro</a:t>
            </a:r>
            <a:endParaRPr lang="he-IL" dirty="0">
              <a:solidFill>
                <a:schemeClr val="bg1"/>
              </a:solidFill>
            </a:endParaRPr>
          </a:p>
        </p:txBody>
      </p:sp>
      <p:sp>
        <p:nvSpPr>
          <p:cNvPr id="8" name="תיבת טקסט 7">
            <a:extLst>
              <a:ext uri="{FF2B5EF4-FFF2-40B4-BE49-F238E27FC236}">
                <a16:creationId xmlns:a16="http://schemas.microsoft.com/office/drawing/2014/main" id="{A919A0D2-0A8F-4B0C-8BCE-5F0F9A4A08F3}"/>
              </a:ext>
            </a:extLst>
          </p:cNvPr>
          <p:cNvSpPr txBox="1"/>
          <p:nvPr/>
        </p:nvSpPr>
        <p:spPr>
          <a:xfrm>
            <a:off x="1170313" y="2841805"/>
            <a:ext cx="1426236" cy="307777"/>
          </a:xfrm>
          <a:prstGeom prst="rect">
            <a:avLst/>
          </a:prstGeom>
          <a:solidFill>
            <a:schemeClr val="tx2">
              <a:lumMod val="75000"/>
            </a:schemeClr>
          </a:solidFill>
        </p:spPr>
        <p:txBody>
          <a:bodyPr wrap="square" rtlCol="1">
            <a:spAutoFit/>
          </a:bodyPr>
          <a:lstStyle/>
          <a:p>
            <a:pPr algn="ctr"/>
            <a:r>
              <a:rPr lang="en-US" dirty="0">
                <a:solidFill>
                  <a:schemeClr val="bg1"/>
                </a:solidFill>
              </a:rPr>
              <a:t>Bach Chorales</a:t>
            </a:r>
            <a:endParaRPr lang="he-IL" dirty="0">
              <a:solidFill>
                <a:schemeClr val="bg1"/>
              </a:solidFill>
            </a:endParaRPr>
          </a:p>
        </p:txBody>
      </p:sp>
      <p:sp>
        <p:nvSpPr>
          <p:cNvPr id="9" name="תיבת טקסט 8">
            <a:extLst>
              <a:ext uri="{FF2B5EF4-FFF2-40B4-BE49-F238E27FC236}">
                <a16:creationId xmlns:a16="http://schemas.microsoft.com/office/drawing/2014/main" id="{FF3DB0D7-ACC6-4CE4-B6D3-31FBBA760595}"/>
              </a:ext>
            </a:extLst>
          </p:cNvPr>
          <p:cNvSpPr txBox="1"/>
          <p:nvPr/>
        </p:nvSpPr>
        <p:spPr>
          <a:xfrm>
            <a:off x="1170313" y="3235916"/>
            <a:ext cx="1426236" cy="307777"/>
          </a:xfrm>
          <a:prstGeom prst="rect">
            <a:avLst/>
          </a:prstGeom>
          <a:solidFill>
            <a:schemeClr val="tx2">
              <a:lumMod val="75000"/>
            </a:schemeClr>
          </a:solidFill>
        </p:spPr>
        <p:txBody>
          <a:bodyPr wrap="square" rtlCol="1">
            <a:spAutoFit/>
          </a:bodyPr>
          <a:lstStyle/>
          <a:p>
            <a:pPr algn="ctr"/>
            <a:r>
              <a:rPr lang="en-US" dirty="0">
                <a:solidFill>
                  <a:schemeClr val="bg1"/>
                </a:solidFill>
              </a:rPr>
              <a:t>500~ files</a:t>
            </a:r>
            <a:endParaRPr lang="he-IL" dirty="0">
              <a:solidFill>
                <a:schemeClr val="bg1"/>
              </a:solidFill>
            </a:endParaRPr>
          </a:p>
        </p:txBody>
      </p:sp>
      <p:sp>
        <p:nvSpPr>
          <p:cNvPr id="10" name="תיבת טקסט 9">
            <a:extLst>
              <a:ext uri="{FF2B5EF4-FFF2-40B4-BE49-F238E27FC236}">
                <a16:creationId xmlns:a16="http://schemas.microsoft.com/office/drawing/2014/main" id="{43A8868A-F0C0-4C01-B69C-ED92CC71FD91}"/>
              </a:ext>
            </a:extLst>
          </p:cNvPr>
          <p:cNvSpPr txBox="1"/>
          <p:nvPr/>
        </p:nvSpPr>
        <p:spPr>
          <a:xfrm>
            <a:off x="3223947" y="3235916"/>
            <a:ext cx="1121435" cy="307777"/>
          </a:xfrm>
          <a:prstGeom prst="rect">
            <a:avLst/>
          </a:prstGeom>
          <a:solidFill>
            <a:schemeClr val="tx2">
              <a:lumMod val="75000"/>
            </a:schemeClr>
          </a:solidFill>
        </p:spPr>
        <p:txBody>
          <a:bodyPr wrap="square" rtlCol="1">
            <a:spAutoFit/>
          </a:bodyPr>
          <a:lstStyle/>
          <a:p>
            <a:pPr algn="ctr"/>
            <a:r>
              <a:rPr lang="en-US" dirty="0">
                <a:solidFill>
                  <a:schemeClr val="bg1"/>
                </a:solidFill>
              </a:rPr>
              <a:t>500~ files</a:t>
            </a:r>
            <a:endParaRPr lang="he-IL" dirty="0">
              <a:solidFill>
                <a:schemeClr val="bg1"/>
              </a:solidFill>
            </a:endParaRPr>
          </a:p>
        </p:txBody>
      </p:sp>
      <p:sp>
        <p:nvSpPr>
          <p:cNvPr id="11" name="תיבת טקסט 10">
            <a:extLst>
              <a:ext uri="{FF2B5EF4-FFF2-40B4-BE49-F238E27FC236}">
                <a16:creationId xmlns:a16="http://schemas.microsoft.com/office/drawing/2014/main" id="{961CE231-3811-48D5-A778-764C595BF6FF}"/>
              </a:ext>
            </a:extLst>
          </p:cNvPr>
          <p:cNvSpPr txBox="1"/>
          <p:nvPr/>
        </p:nvSpPr>
        <p:spPr>
          <a:xfrm>
            <a:off x="5224576" y="2841805"/>
            <a:ext cx="1121434" cy="307777"/>
          </a:xfrm>
          <a:prstGeom prst="rect">
            <a:avLst/>
          </a:prstGeom>
          <a:solidFill>
            <a:schemeClr val="tx2">
              <a:lumMod val="75000"/>
            </a:schemeClr>
          </a:solidFill>
        </p:spPr>
        <p:txBody>
          <a:bodyPr wrap="square" rtlCol="1">
            <a:spAutoFit/>
          </a:bodyPr>
          <a:lstStyle/>
          <a:p>
            <a:pPr algn="ctr"/>
            <a:r>
              <a:rPr lang="en-US" dirty="0">
                <a:solidFill>
                  <a:schemeClr val="bg1"/>
                </a:solidFill>
              </a:rPr>
              <a:t>Queen</a:t>
            </a:r>
            <a:endParaRPr lang="he-IL" dirty="0">
              <a:solidFill>
                <a:schemeClr val="bg1"/>
              </a:solidFill>
            </a:endParaRPr>
          </a:p>
        </p:txBody>
      </p:sp>
      <p:sp>
        <p:nvSpPr>
          <p:cNvPr id="12" name="תיבת טקסט 11">
            <a:extLst>
              <a:ext uri="{FF2B5EF4-FFF2-40B4-BE49-F238E27FC236}">
                <a16:creationId xmlns:a16="http://schemas.microsoft.com/office/drawing/2014/main" id="{8AB0DB4F-4CBD-42F0-B5DF-0B64D0308310}"/>
              </a:ext>
            </a:extLst>
          </p:cNvPr>
          <p:cNvSpPr txBox="1"/>
          <p:nvPr/>
        </p:nvSpPr>
        <p:spPr>
          <a:xfrm>
            <a:off x="5224576" y="3235916"/>
            <a:ext cx="1121435" cy="307777"/>
          </a:xfrm>
          <a:prstGeom prst="rect">
            <a:avLst/>
          </a:prstGeom>
          <a:solidFill>
            <a:schemeClr val="tx2">
              <a:lumMod val="75000"/>
            </a:schemeClr>
          </a:solidFill>
        </p:spPr>
        <p:txBody>
          <a:bodyPr wrap="square" rtlCol="1">
            <a:spAutoFit/>
          </a:bodyPr>
          <a:lstStyle/>
          <a:p>
            <a:pPr algn="ctr"/>
            <a:r>
              <a:rPr lang="en-US" dirty="0">
                <a:solidFill>
                  <a:schemeClr val="bg1"/>
                </a:solidFill>
              </a:rPr>
              <a:t>150~ files</a:t>
            </a:r>
            <a:endParaRPr lang="he-IL" dirty="0">
              <a:solidFill>
                <a:schemeClr val="bg1"/>
              </a:solidFill>
            </a:endParaRPr>
          </a:p>
        </p:txBody>
      </p:sp>
      <p:pic>
        <p:nvPicPr>
          <p:cNvPr id="4098" name="Picture 2" descr="Queen All the Songs">
            <a:extLst>
              <a:ext uri="{FF2B5EF4-FFF2-40B4-BE49-F238E27FC236}">
                <a16:creationId xmlns:a16="http://schemas.microsoft.com/office/drawing/2014/main" id="{6F9B32B4-B9FE-4D11-A112-E0AD331353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92915" y="1404705"/>
            <a:ext cx="1121434" cy="1325268"/>
          </a:xfrm>
          <a:prstGeom prst="rect">
            <a:avLst/>
          </a:prstGeom>
          <a:noFill/>
          <a:extLst>
            <a:ext uri="{909E8E84-426E-40DD-AFC4-6F175D3DCCD1}">
              <a14:hiddenFill xmlns:a14="http://schemas.microsoft.com/office/drawing/2010/main">
                <a:solidFill>
                  <a:srgbClr val="FFFFFF"/>
                </a:solidFill>
              </a14:hiddenFill>
            </a:ext>
          </a:extLst>
        </p:spPr>
      </p:pic>
      <p:pic>
        <p:nvPicPr>
          <p:cNvPr id="4" name="music (24)">
            <a:hlinkClick r:id="" action="ppaction://media"/>
            <a:extLst>
              <a:ext uri="{FF2B5EF4-FFF2-40B4-BE49-F238E27FC236}">
                <a16:creationId xmlns:a16="http://schemas.microsoft.com/office/drawing/2014/main" id="{BC5B1593-043E-4134-827F-4C2B83FE6A4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5507336" y="3667424"/>
            <a:ext cx="406400" cy="406400"/>
          </a:xfrm>
          <a:prstGeom prst="rect">
            <a:avLst/>
          </a:prstGeom>
        </p:spPr>
      </p:pic>
      <p:pic>
        <p:nvPicPr>
          <p:cNvPr id="4100" name="Picture 4" descr="The Learn to Play the Piano &amp; Music Composition Bundle | StackSocial">
            <a:extLst>
              <a:ext uri="{FF2B5EF4-FFF2-40B4-BE49-F238E27FC236}">
                <a16:creationId xmlns:a16="http://schemas.microsoft.com/office/drawing/2014/main" id="{AB20ABFD-D726-4873-9A60-0BEB053C620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23955" y="1424353"/>
            <a:ext cx="1121436" cy="129101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Bach Chorales by Norman Schmidt">
            <a:extLst>
              <a:ext uri="{FF2B5EF4-FFF2-40B4-BE49-F238E27FC236}">
                <a16:creationId xmlns:a16="http://schemas.microsoft.com/office/drawing/2014/main" id="{C8CD90B6-31B4-41D3-B5DD-AEE67000144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22713" y="1413420"/>
            <a:ext cx="1121436" cy="1316553"/>
          </a:xfrm>
          <a:prstGeom prst="rect">
            <a:avLst/>
          </a:prstGeom>
          <a:noFill/>
          <a:extLst>
            <a:ext uri="{909E8E84-426E-40DD-AFC4-6F175D3DCCD1}">
              <a14:hiddenFill xmlns:a14="http://schemas.microsoft.com/office/drawing/2010/main">
                <a:solidFill>
                  <a:srgbClr val="FFFFFF"/>
                </a:solidFill>
              </a14:hiddenFill>
            </a:ext>
          </a:extLst>
        </p:spPr>
      </p:pic>
      <p:pic>
        <p:nvPicPr>
          <p:cNvPr id="5" name="music (30)">
            <a:hlinkClick r:id="" action="ppaction://media"/>
            <a:extLst>
              <a:ext uri="{FF2B5EF4-FFF2-40B4-BE49-F238E27FC236}">
                <a16:creationId xmlns:a16="http://schemas.microsoft.com/office/drawing/2014/main" id="{3526FBD2-F112-4D9D-BE44-464165C64B81}"/>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1680231" y="3694367"/>
            <a:ext cx="406400" cy="406400"/>
          </a:xfrm>
          <a:prstGeom prst="rect">
            <a:avLst/>
          </a:prstGeom>
        </p:spPr>
      </p:pic>
      <p:pic>
        <p:nvPicPr>
          <p:cNvPr id="13" name="music (53)">
            <a:hlinkClick r:id="" action="ppaction://media"/>
            <a:extLst>
              <a:ext uri="{FF2B5EF4-FFF2-40B4-BE49-F238E27FC236}">
                <a16:creationId xmlns:a16="http://schemas.microsoft.com/office/drawing/2014/main" id="{6D3EA3F3-3303-4729-98C2-5CDF65979782}"/>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3653029" y="3667424"/>
            <a:ext cx="406400" cy="406400"/>
          </a:xfrm>
          <a:prstGeom prst="rect">
            <a:avLst/>
          </a:prstGeom>
        </p:spPr>
      </p:pic>
    </p:spTree>
    <p:extLst>
      <p:ext uri="{BB962C8B-B14F-4D97-AF65-F5344CB8AC3E}">
        <p14:creationId xmlns:p14="http://schemas.microsoft.com/office/powerpoint/2010/main" val="3190943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0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000"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00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4"/>
                </p:tgtEl>
              </p:cMediaNode>
            </p:audio>
            <p:audio>
              <p:cMediaNode vol="80000">
                <p:cTn id="16" fill="hold" display="0">
                  <p:stCondLst>
                    <p:cond delay="indefinite"/>
                  </p:stCondLst>
                  <p:endCondLst>
                    <p:cond evt="onStopAudio" delay="0">
                      <p:tgtEl>
                        <p:sldTgt/>
                      </p:tgtEl>
                    </p:cond>
                  </p:endCondLst>
                </p:cTn>
                <p:tgtEl>
                  <p:spTgt spid="5"/>
                </p:tgtEl>
              </p:cMediaNode>
            </p:audio>
            <p:audio>
              <p:cMediaNode vol="80000">
                <p:cTn id="17" fill="hold" display="0">
                  <p:stCondLst>
                    <p:cond delay="indefinite"/>
                  </p:stCondLst>
                  <p:endCondLst>
                    <p:cond evt="onStopAudio" delay="0">
                      <p:tgtEl>
                        <p:sldTgt/>
                      </p:tgtEl>
                    </p:cond>
                  </p:endCondLst>
                </p:cTn>
                <p:tgtEl>
                  <p:spTgt spid="1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9"/>
          <p:cNvSpPr txBox="1">
            <a:spLocks noGrp="1"/>
          </p:cNvSpPr>
          <p:nvPr>
            <p:ph type="title"/>
          </p:nvPr>
        </p:nvSpPr>
        <p:spPr>
          <a:xfrm>
            <a:off x="457200" y="434575"/>
            <a:ext cx="8289985" cy="857400"/>
          </a:xfrm>
          <a:prstGeom prst="rect">
            <a:avLst/>
          </a:prstGeom>
        </p:spPr>
        <p:txBody>
          <a:bodyPr spcFirstLastPara="1" wrap="square" lIns="0" tIns="0" rIns="0" bIns="0" anchor="t" anchorCtr="0">
            <a:noAutofit/>
          </a:bodyPr>
          <a:lstStyle/>
          <a:p>
            <a:r>
              <a:rPr lang="en" dirty="0"/>
              <a:t>6. </a:t>
            </a:r>
            <a:r>
              <a:rPr lang="en-US" sz="3600" dirty="0"/>
              <a:t>Benchmarking Our  Machine with the</a:t>
            </a:r>
            <a:br>
              <a:rPr lang="en-US" sz="3600" dirty="0"/>
            </a:br>
            <a:r>
              <a:rPr lang="en-US" sz="3600" dirty="0"/>
              <a:t>     Market Developments</a:t>
            </a:r>
            <a:endParaRPr dirty="0"/>
          </a:p>
        </p:txBody>
      </p:sp>
      <p:sp>
        <p:nvSpPr>
          <p:cNvPr id="125" name="Google Shape;125;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dirty="0"/>
          </a:p>
        </p:txBody>
      </p:sp>
      <p:sp>
        <p:nvSpPr>
          <p:cNvPr id="17" name="Google Shape;76;p14">
            <a:extLst>
              <a:ext uri="{FF2B5EF4-FFF2-40B4-BE49-F238E27FC236}">
                <a16:creationId xmlns:a16="http://schemas.microsoft.com/office/drawing/2014/main" id="{73998BCD-876A-4610-942F-6E0C8511FA66}"/>
              </a:ext>
            </a:extLst>
          </p:cNvPr>
          <p:cNvSpPr txBox="1">
            <a:spLocks/>
          </p:cNvSpPr>
          <p:nvPr/>
        </p:nvSpPr>
        <p:spPr>
          <a:xfrm>
            <a:off x="841075" y="1426876"/>
            <a:ext cx="8682487" cy="465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rgbClr val="7DFFB1"/>
              </a:buClr>
              <a:buSzPts val="1600"/>
              <a:buFont typeface="Titillium Web Light"/>
              <a:buChar char="▰"/>
              <a:defRPr sz="1600" b="0" i="0" u="none" strike="noStrike" cap="none">
                <a:solidFill>
                  <a:schemeClr val="lt1"/>
                </a:solidFill>
                <a:latin typeface="Titillium Web Light"/>
                <a:ea typeface="Titillium Web Light"/>
                <a:cs typeface="Titillium Web Light"/>
                <a:sym typeface="Titillium Web Light"/>
              </a:defRPr>
            </a:lvl1pPr>
            <a:lvl2pPr marL="914400" marR="0" lvl="1" indent="-330200" algn="l" rtl="0">
              <a:lnSpc>
                <a:spcPct val="100000"/>
              </a:lnSpc>
              <a:spcBef>
                <a:spcPts val="0"/>
              </a:spcBef>
              <a:spcAft>
                <a:spcPts val="0"/>
              </a:spcAft>
              <a:buClr>
                <a:schemeClr val="lt1"/>
              </a:buClr>
              <a:buSzPts val="1600"/>
              <a:buFont typeface="Titillium Web Light"/>
              <a:buChar char="○"/>
              <a:defRPr sz="1600" b="0" i="0" u="none" strike="noStrike" cap="none">
                <a:solidFill>
                  <a:schemeClr val="lt1"/>
                </a:solidFill>
                <a:latin typeface="Titillium Web Light"/>
                <a:ea typeface="Titillium Web Light"/>
                <a:cs typeface="Titillium Web Light"/>
                <a:sym typeface="Titillium Web Light"/>
              </a:defRPr>
            </a:lvl2pPr>
            <a:lvl3pPr marL="1371600" marR="0" lvl="2" indent="-330200" algn="l" rtl="0">
              <a:lnSpc>
                <a:spcPct val="100000"/>
              </a:lnSpc>
              <a:spcBef>
                <a:spcPts val="0"/>
              </a:spcBef>
              <a:spcAft>
                <a:spcPts val="0"/>
              </a:spcAft>
              <a:buClr>
                <a:schemeClr val="lt1"/>
              </a:buClr>
              <a:buSzPts val="1600"/>
              <a:buFont typeface="Titillium Web Light"/>
              <a:buChar char="■"/>
              <a:defRPr sz="1600" b="0" i="0" u="none" strike="noStrike" cap="none">
                <a:solidFill>
                  <a:schemeClr val="lt1"/>
                </a:solidFill>
                <a:latin typeface="Titillium Web Light"/>
                <a:ea typeface="Titillium Web Light"/>
                <a:cs typeface="Titillium Web Light"/>
                <a:sym typeface="Titillium Web Light"/>
              </a:defRPr>
            </a:lvl3pPr>
            <a:lvl4pPr marL="1828800" marR="0" lvl="3" indent="-330200" algn="l" rtl="0">
              <a:lnSpc>
                <a:spcPct val="100000"/>
              </a:lnSpc>
              <a:spcBef>
                <a:spcPts val="0"/>
              </a:spcBef>
              <a:spcAft>
                <a:spcPts val="0"/>
              </a:spcAft>
              <a:buClr>
                <a:schemeClr val="lt1"/>
              </a:buClr>
              <a:buSzPts val="1600"/>
              <a:buFont typeface="Titillium Web Light"/>
              <a:buChar char="●"/>
              <a:defRPr sz="1600" b="0" i="0" u="none" strike="noStrike" cap="none">
                <a:solidFill>
                  <a:schemeClr val="lt1"/>
                </a:solidFill>
                <a:latin typeface="Titillium Web Light"/>
                <a:ea typeface="Titillium Web Light"/>
                <a:cs typeface="Titillium Web Light"/>
                <a:sym typeface="Titillium Web Light"/>
              </a:defRPr>
            </a:lvl4pPr>
            <a:lvl5pPr marL="2286000" marR="0" lvl="4" indent="-330200" algn="l" rtl="0">
              <a:lnSpc>
                <a:spcPct val="100000"/>
              </a:lnSpc>
              <a:spcBef>
                <a:spcPts val="0"/>
              </a:spcBef>
              <a:spcAft>
                <a:spcPts val="0"/>
              </a:spcAft>
              <a:buClr>
                <a:schemeClr val="lt1"/>
              </a:buClr>
              <a:buSzPts val="1600"/>
              <a:buFont typeface="Titillium Web Light"/>
              <a:buChar char="○"/>
              <a:defRPr sz="1600" b="0" i="0" u="none" strike="noStrike" cap="none">
                <a:solidFill>
                  <a:schemeClr val="lt1"/>
                </a:solidFill>
                <a:latin typeface="Titillium Web Light"/>
                <a:ea typeface="Titillium Web Light"/>
                <a:cs typeface="Titillium Web Light"/>
                <a:sym typeface="Titillium Web Light"/>
              </a:defRPr>
            </a:lvl5pPr>
            <a:lvl6pPr marL="2743200" marR="0" lvl="5" indent="-330200" algn="l" rtl="0">
              <a:lnSpc>
                <a:spcPct val="100000"/>
              </a:lnSpc>
              <a:spcBef>
                <a:spcPts val="0"/>
              </a:spcBef>
              <a:spcAft>
                <a:spcPts val="0"/>
              </a:spcAft>
              <a:buClr>
                <a:schemeClr val="lt1"/>
              </a:buClr>
              <a:buSzPts val="1600"/>
              <a:buFont typeface="Titillium Web Light"/>
              <a:buChar char="■"/>
              <a:defRPr sz="1600" b="0" i="0" u="none" strike="noStrike" cap="none">
                <a:solidFill>
                  <a:schemeClr val="lt1"/>
                </a:solidFill>
                <a:latin typeface="Titillium Web Light"/>
                <a:ea typeface="Titillium Web Light"/>
                <a:cs typeface="Titillium Web Light"/>
                <a:sym typeface="Titillium Web Light"/>
              </a:defRPr>
            </a:lvl6pPr>
            <a:lvl7pPr marL="3200400" marR="0" lvl="6" indent="-330200" algn="l" rtl="0">
              <a:lnSpc>
                <a:spcPct val="100000"/>
              </a:lnSpc>
              <a:spcBef>
                <a:spcPts val="0"/>
              </a:spcBef>
              <a:spcAft>
                <a:spcPts val="0"/>
              </a:spcAft>
              <a:buClr>
                <a:schemeClr val="lt1"/>
              </a:buClr>
              <a:buSzPts val="1600"/>
              <a:buFont typeface="Titillium Web Light"/>
              <a:buChar char="●"/>
              <a:defRPr sz="1600" b="0" i="0" u="none" strike="noStrike" cap="none">
                <a:solidFill>
                  <a:schemeClr val="lt1"/>
                </a:solidFill>
                <a:latin typeface="Titillium Web Light"/>
                <a:ea typeface="Titillium Web Light"/>
                <a:cs typeface="Titillium Web Light"/>
                <a:sym typeface="Titillium Web Light"/>
              </a:defRPr>
            </a:lvl7pPr>
            <a:lvl8pPr marL="3657600" marR="0" lvl="7" indent="-330200" algn="l" rtl="0">
              <a:lnSpc>
                <a:spcPct val="100000"/>
              </a:lnSpc>
              <a:spcBef>
                <a:spcPts val="0"/>
              </a:spcBef>
              <a:spcAft>
                <a:spcPts val="0"/>
              </a:spcAft>
              <a:buClr>
                <a:schemeClr val="lt1"/>
              </a:buClr>
              <a:buSzPts val="1600"/>
              <a:buFont typeface="Titillium Web Light"/>
              <a:buChar char="○"/>
              <a:defRPr sz="1600" b="0" i="0" u="none" strike="noStrike" cap="none">
                <a:solidFill>
                  <a:schemeClr val="lt1"/>
                </a:solidFill>
                <a:latin typeface="Titillium Web Light"/>
                <a:ea typeface="Titillium Web Light"/>
                <a:cs typeface="Titillium Web Light"/>
                <a:sym typeface="Titillium Web Light"/>
              </a:defRPr>
            </a:lvl8pPr>
            <a:lvl9pPr marL="4114800" marR="0" lvl="8" indent="-330200" algn="l" rtl="0">
              <a:lnSpc>
                <a:spcPct val="100000"/>
              </a:lnSpc>
              <a:spcBef>
                <a:spcPts val="0"/>
              </a:spcBef>
              <a:spcAft>
                <a:spcPts val="0"/>
              </a:spcAft>
              <a:buClr>
                <a:schemeClr val="lt1"/>
              </a:buClr>
              <a:buSzPts val="1600"/>
              <a:buFont typeface="Titillium Web Light"/>
              <a:buChar char="■"/>
              <a:defRPr sz="1600" b="0" i="0" u="none" strike="noStrike" cap="none">
                <a:solidFill>
                  <a:schemeClr val="lt1"/>
                </a:solidFill>
                <a:latin typeface="Titillium Web Light"/>
                <a:ea typeface="Titillium Web Light"/>
                <a:cs typeface="Titillium Web Light"/>
                <a:sym typeface="Titillium Web Light"/>
              </a:defRPr>
            </a:lvl9pPr>
          </a:lstStyle>
          <a:p>
            <a:pPr indent="-381000">
              <a:buClr>
                <a:schemeClr val="bg1"/>
              </a:buClr>
              <a:buSzPts val="2400"/>
              <a:buFont typeface="Wingdings" panose="05000000000000000000" pitchFamily="2" charset="2"/>
              <a:buChar char="§"/>
            </a:pPr>
            <a:r>
              <a:rPr lang="en-US" sz="2400" dirty="0"/>
              <a:t>Leading research groups in recent years: </a:t>
            </a:r>
            <a:br>
              <a:rPr lang="en-US" sz="2400" dirty="0"/>
            </a:br>
            <a:r>
              <a:rPr lang="en-US" sz="2400" dirty="0"/>
              <a:t>Magenta at Google and CTRL (Creator Technology </a:t>
            </a:r>
            <a:br>
              <a:rPr lang="en-US" sz="2400" dirty="0"/>
            </a:br>
            <a:r>
              <a:rPr lang="en-US" sz="2400" dirty="0"/>
              <a:t>Research Lab) at Spotify</a:t>
            </a:r>
          </a:p>
          <a:p>
            <a:pPr lvl="1" indent="-381000">
              <a:buClr>
                <a:schemeClr val="bg1"/>
              </a:buClr>
              <a:buSzPts val="2400"/>
              <a:buFont typeface="Wingdings" panose="05000000000000000000" pitchFamily="2" charset="2"/>
              <a:buChar char="§"/>
            </a:pPr>
            <a:r>
              <a:rPr lang="en-US" sz="2400" dirty="0"/>
              <a:t>AI music generators:</a:t>
            </a:r>
          </a:p>
          <a:p>
            <a:pPr lvl="2" indent="-381000">
              <a:buClr>
                <a:schemeClr val="bg1"/>
              </a:buClr>
              <a:buSzPts val="2400"/>
              <a:buFont typeface="Wingdings" panose="05000000000000000000" pitchFamily="2" charset="2"/>
              <a:buChar char="§"/>
            </a:pPr>
            <a:r>
              <a:rPr lang="en-US" sz="2400" b="1" dirty="0" err="1"/>
              <a:t>MusicVAE</a:t>
            </a:r>
            <a:r>
              <a:rPr lang="en-US" sz="2400" b="1" dirty="0"/>
              <a:t> </a:t>
            </a:r>
          </a:p>
          <a:p>
            <a:pPr lvl="2" indent="-381000">
              <a:buClr>
                <a:schemeClr val="bg1"/>
              </a:buClr>
              <a:buSzPts val="2400"/>
              <a:buFont typeface="Wingdings" panose="05000000000000000000" pitchFamily="2" charset="2"/>
              <a:buChar char="§"/>
            </a:pPr>
            <a:r>
              <a:rPr lang="en-US" sz="2400" dirty="0" err="1"/>
              <a:t>WaveNet</a:t>
            </a:r>
            <a:endParaRPr lang="en-US" sz="2400" dirty="0"/>
          </a:p>
          <a:p>
            <a:pPr lvl="2" indent="-381000">
              <a:buClr>
                <a:schemeClr val="bg1"/>
              </a:buClr>
              <a:buSzPts val="2400"/>
              <a:buFont typeface="Wingdings" panose="05000000000000000000" pitchFamily="2" charset="2"/>
              <a:buChar char="§"/>
            </a:pPr>
            <a:r>
              <a:rPr lang="en-US" sz="2400" dirty="0" err="1"/>
              <a:t>MuseNet</a:t>
            </a:r>
            <a:endParaRPr lang="en-US" sz="2400" dirty="0"/>
          </a:p>
          <a:p>
            <a:pPr lvl="2" indent="-381000">
              <a:buClr>
                <a:schemeClr val="bg1"/>
              </a:buClr>
              <a:buSzPts val="2400"/>
              <a:buFont typeface="Wingdings" panose="05000000000000000000" pitchFamily="2" charset="2"/>
              <a:buChar char="§"/>
            </a:pPr>
            <a:r>
              <a:rPr lang="en-US" sz="2400" dirty="0"/>
              <a:t>AVIA</a:t>
            </a:r>
          </a:p>
          <a:p>
            <a:pPr lvl="2" indent="-381000">
              <a:buClr>
                <a:schemeClr val="bg1"/>
              </a:buClr>
              <a:buSzPts val="2400"/>
              <a:buFont typeface="Wingdings" panose="05000000000000000000" pitchFamily="2" charset="2"/>
              <a:buChar char="§"/>
            </a:pPr>
            <a:r>
              <a:rPr lang="en-US" sz="2400" dirty="0" err="1"/>
              <a:t>AmperMusic</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7">
                                            <p:txEl>
                                              <p:pRg st="2" end="2"/>
                                            </p:txEl>
                                          </p:spTgt>
                                        </p:tgtEl>
                                      </p:cBhvr>
                                    </p:animEffect>
                                    <p:animScale>
                                      <p:cBhvr>
                                        <p:cTn id="7" dur="250" autoRev="1" fill="hold"/>
                                        <p:tgtEl>
                                          <p:spTgt spid="17">
                                            <p:txEl>
                                              <p:pRg st="2" end="2"/>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5" name="Google Shape;125;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dirty="0"/>
          </a:p>
        </p:txBody>
      </p:sp>
      <p:pic>
        <p:nvPicPr>
          <p:cNvPr id="9" name="תמונה 8">
            <a:extLst>
              <a:ext uri="{FF2B5EF4-FFF2-40B4-BE49-F238E27FC236}">
                <a16:creationId xmlns:a16="http://schemas.microsoft.com/office/drawing/2014/main" id="{261129E8-B4D6-40BF-8A34-384FC254B3B9}"/>
              </a:ext>
            </a:extLst>
          </p:cNvPr>
          <p:cNvPicPr>
            <a:picLocks noChangeAspect="1"/>
          </p:cNvPicPr>
          <p:nvPr/>
        </p:nvPicPr>
        <p:blipFill>
          <a:blip r:embed="rId3"/>
          <a:stretch>
            <a:fillRect/>
          </a:stretch>
        </p:blipFill>
        <p:spPr>
          <a:xfrm>
            <a:off x="1216349" y="1896978"/>
            <a:ext cx="5723575" cy="2916562"/>
          </a:xfrm>
          <a:prstGeom prst="rect">
            <a:avLst/>
          </a:prstGeom>
        </p:spPr>
      </p:pic>
      <p:sp>
        <p:nvSpPr>
          <p:cNvPr id="17" name="Google Shape;76;p14">
            <a:extLst>
              <a:ext uri="{FF2B5EF4-FFF2-40B4-BE49-F238E27FC236}">
                <a16:creationId xmlns:a16="http://schemas.microsoft.com/office/drawing/2014/main" id="{73998BCD-876A-4610-942F-6E0C8511FA66}"/>
              </a:ext>
            </a:extLst>
          </p:cNvPr>
          <p:cNvSpPr txBox="1">
            <a:spLocks/>
          </p:cNvSpPr>
          <p:nvPr/>
        </p:nvSpPr>
        <p:spPr>
          <a:xfrm>
            <a:off x="841075" y="1426876"/>
            <a:ext cx="6474125" cy="465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rgbClr val="7DFFB1"/>
              </a:buClr>
              <a:buSzPts val="1600"/>
              <a:buFont typeface="Titillium Web Light"/>
              <a:buChar char="▰"/>
              <a:defRPr sz="1600" b="0" i="0" u="none" strike="noStrike" cap="none">
                <a:solidFill>
                  <a:schemeClr val="lt1"/>
                </a:solidFill>
                <a:latin typeface="Titillium Web Light"/>
                <a:ea typeface="Titillium Web Light"/>
                <a:cs typeface="Titillium Web Light"/>
                <a:sym typeface="Titillium Web Light"/>
              </a:defRPr>
            </a:lvl1pPr>
            <a:lvl2pPr marL="914400" marR="0" lvl="1" indent="-330200" algn="l" rtl="0">
              <a:lnSpc>
                <a:spcPct val="100000"/>
              </a:lnSpc>
              <a:spcBef>
                <a:spcPts val="0"/>
              </a:spcBef>
              <a:spcAft>
                <a:spcPts val="0"/>
              </a:spcAft>
              <a:buClr>
                <a:schemeClr val="lt1"/>
              </a:buClr>
              <a:buSzPts val="1600"/>
              <a:buFont typeface="Titillium Web Light"/>
              <a:buChar char="○"/>
              <a:defRPr sz="1600" b="0" i="0" u="none" strike="noStrike" cap="none">
                <a:solidFill>
                  <a:schemeClr val="lt1"/>
                </a:solidFill>
                <a:latin typeface="Titillium Web Light"/>
                <a:ea typeface="Titillium Web Light"/>
                <a:cs typeface="Titillium Web Light"/>
                <a:sym typeface="Titillium Web Light"/>
              </a:defRPr>
            </a:lvl2pPr>
            <a:lvl3pPr marL="1371600" marR="0" lvl="2" indent="-330200" algn="l" rtl="0">
              <a:lnSpc>
                <a:spcPct val="100000"/>
              </a:lnSpc>
              <a:spcBef>
                <a:spcPts val="0"/>
              </a:spcBef>
              <a:spcAft>
                <a:spcPts val="0"/>
              </a:spcAft>
              <a:buClr>
                <a:schemeClr val="lt1"/>
              </a:buClr>
              <a:buSzPts val="1600"/>
              <a:buFont typeface="Titillium Web Light"/>
              <a:buChar char="■"/>
              <a:defRPr sz="1600" b="0" i="0" u="none" strike="noStrike" cap="none">
                <a:solidFill>
                  <a:schemeClr val="lt1"/>
                </a:solidFill>
                <a:latin typeface="Titillium Web Light"/>
                <a:ea typeface="Titillium Web Light"/>
                <a:cs typeface="Titillium Web Light"/>
                <a:sym typeface="Titillium Web Light"/>
              </a:defRPr>
            </a:lvl3pPr>
            <a:lvl4pPr marL="1828800" marR="0" lvl="3" indent="-330200" algn="l" rtl="0">
              <a:lnSpc>
                <a:spcPct val="100000"/>
              </a:lnSpc>
              <a:spcBef>
                <a:spcPts val="0"/>
              </a:spcBef>
              <a:spcAft>
                <a:spcPts val="0"/>
              </a:spcAft>
              <a:buClr>
                <a:schemeClr val="lt1"/>
              </a:buClr>
              <a:buSzPts val="1600"/>
              <a:buFont typeface="Titillium Web Light"/>
              <a:buChar char="●"/>
              <a:defRPr sz="1600" b="0" i="0" u="none" strike="noStrike" cap="none">
                <a:solidFill>
                  <a:schemeClr val="lt1"/>
                </a:solidFill>
                <a:latin typeface="Titillium Web Light"/>
                <a:ea typeface="Titillium Web Light"/>
                <a:cs typeface="Titillium Web Light"/>
                <a:sym typeface="Titillium Web Light"/>
              </a:defRPr>
            </a:lvl4pPr>
            <a:lvl5pPr marL="2286000" marR="0" lvl="4" indent="-330200" algn="l" rtl="0">
              <a:lnSpc>
                <a:spcPct val="100000"/>
              </a:lnSpc>
              <a:spcBef>
                <a:spcPts val="0"/>
              </a:spcBef>
              <a:spcAft>
                <a:spcPts val="0"/>
              </a:spcAft>
              <a:buClr>
                <a:schemeClr val="lt1"/>
              </a:buClr>
              <a:buSzPts val="1600"/>
              <a:buFont typeface="Titillium Web Light"/>
              <a:buChar char="○"/>
              <a:defRPr sz="1600" b="0" i="0" u="none" strike="noStrike" cap="none">
                <a:solidFill>
                  <a:schemeClr val="lt1"/>
                </a:solidFill>
                <a:latin typeface="Titillium Web Light"/>
                <a:ea typeface="Titillium Web Light"/>
                <a:cs typeface="Titillium Web Light"/>
                <a:sym typeface="Titillium Web Light"/>
              </a:defRPr>
            </a:lvl5pPr>
            <a:lvl6pPr marL="2743200" marR="0" lvl="5" indent="-330200" algn="l" rtl="0">
              <a:lnSpc>
                <a:spcPct val="100000"/>
              </a:lnSpc>
              <a:spcBef>
                <a:spcPts val="0"/>
              </a:spcBef>
              <a:spcAft>
                <a:spcPts val="0"/>
              </a:spcAft>
              <a:buClr>
                <a:schemeClr val="lt1"/>
              </a:buClr>
              <a:buSzPts val="1600"/>
              <a:buFont typeface="Titillium Web Light"/>
              <a:buChar char="■"/>
              <a:defRPr sz="1600" b="0" i="0" u="none" strike="noStrike" cap="none">
                <a:solidFill>
                  <a:schemeClr val="lt1"/>
                </a:solidFill>
                <a:latin typeface="Titillium Web Light"/>
                <a:ea typeface="Titillium Web Light"/>
                <a:cs typeface="Titillium Web Light"/>
                <a:sym typeface="Titillium Web Light"/>
              </a:defRPr>
            </a:lvl6pPr>
            <a:lvl7pPr marL="3200400" marR="0" lvl="6" indent="-330200" algn="l" rtl="0">
              <a:lnSpc>
                <a:spcPct val="100000"/>
              </a:lnSpc>
              <a:spcBef>
                <a:spcPts val="0"/>
              </a:spcBef>
              <a:spcAft>
                <a:spcPts val="0"/>
              </a:spcAft>
              <a:buClr>
                <a:schemeClr val="lt1"/>
              </a:buClr>
              <a:buSzPts val="1600"/>
              <a:buFont typeface="Titillium Web Light"/>
              <a:buChar char="●"/>
              <a:defRPr sz="1600" b="0" i="0" u="none" strike="noStrike" cap="none">
                <a:solidFill>
                  <a:schemeClr val="lt1"/>
                </a:solidFill>
                <a:latin typeface="Titillium Web Light"/>
                <a:ea typeface="Titillium Web Light"/>
                <a:cs typeface="Titillium Web Light"/>
                <a:sym typeface="Titillium Web Light"/>
              </a:defRPr>
            </a:lvl7pPr>
            <a:lvl8pPr marL="3657600" marR="0" lvl="7" indent="-330200" algn="l" rtl="0">
              <a:lnSpc>
                <a:spcPct val="100000"/>
              </a:lnSpc>
              <a:spcBef>
                <a:spcPts val="0"/>
              </a:spcBef>
              <a:spcAft>
                <a:spcPts val="0"/>
              </a:spcAft>
              <a:buClr>
                <a:schemeClr val="lt1"/>
              </a:buClr>
              <a:buSzPts val="1600"/>
              <a:buFont typeface="Titillium Web Light"/>
              <a:buChar char="○"/>
              <a:defRPr sz="1600" b="0" i="0" u="none" strike="noStrike" cap="none">
                <a:solidFill>
                  <a:schemeClr val="lt1"/>
                </a:solidFill>
                <a:latin typeface="Titillium Web Light"/>
                <a:ea typeface="Titillium Web Light"/>
                <a:cs typeface="Titillium Web Light"/>
                <a:sym typeface="Titillium Web Light"/>
              </a:defRPr>
            </a:lvl8pPr>
            <a:lvl9pPr marL="4114800" marR="0" lvl="8" indent="-330200" algn="l" rtl="0">
              <a:lnSpc>
                <a:spcPct val="100000"/>
              </a:lnSpc>
              <a:spcBef>
                <a:spcPts val="0"/>
              </a:spcBef>
              <a:spcAft>
                <a:spcPts val="0"/>
              </a:spcAft>
              <a:buClr>
                <a:schemeClr val="lt1"/>
              </a:buClr>
              <a:buSzPts val="1600"/>
              <a:buFont typeface="Titillium Web Light"/>
              <a:buChar char="■"/>
              <a:defRPr sz="1600" b="0" i="0" u="none" strike="noStrike" cap="none">
                <a:solidFill>
                  <a:schemeClr val="lt1"/>
                </a:solidFill>
                <a:latin typeface="Titillium Web Light"/>
                <a:ea typeface="Titillium Web Light"/>
                <a:cs typeface="Titillium Web Light"/>
                <a:sym typeface="Titillium Web Light"/>
              </a:defRPr>
            </a:lvl9pPr>
          </a:lstStyle>
          <a:p>
            <a:pPr indent="-381000">
              <a:buClr>
                <a:schemeClr val="bg1"/>
              </a:buClr>
              <a:buSzPts val="2400"/>
              <a:buFont typeface="Wingdings" panose="05000000000000000000" pitchFamily="2" charset="2"/>
              <a:buChar char="§"/>
            </a:pPr>
            <a:r>
              <a:rPr lang="en-US" sz="2400" b="1" dirty="0" err="1"/>
              <a:t>MusicVAE</a:t>
            </a:r>
            <a:endParaRPr lang="en-US" sz="2400" b="1" dirty="0"/>
          </a:p>
        </p:txBody>
      </p:sp>
      <p:sp>
        <p:nvSpPr>
          <p:cNvPr id="8" name="Google Shape;121;p19">
            <a:extLst>
              <a:ext uri="{FF2B5EF4-FFF2-40B4-BE49-F238E27FC236}">
                <a16:creationId xmlns:a16="http://schemas.microsoft.com/office/drawing/2014/main" id="{96700605-AF01-4FBD-8604-D1E72A92A012}"/>
              </a:ext>
            </a:extLst>
          </p:cNvPr>
          <p:cNvSpPr txBox="1">
            <a:spLocks noGrp="1"/>
          </p:cNvSpPr>
          <p:nvPr>
            <p:ph type="title"/>
          </p:nvPr>
        </p:nvSpPr>
        <p:spPr>
          <a:xfrm>
            <a:off x="457200" y="434575"/>
            <a:ext cx="8289985" cy="857400"/>
          </a:xfrm>
          <a:prstGeom prst="rect">
            <a:avLst/>
          </a:prstGeom>
        </p:spPr>
        <p:txBody>
          <a:bodyPr spcFirstLastPara="1" wrap="square" lIns="0" tIns="0" rIns="0" bIns="0" anchor="t" anchorCtr="0">
            <a:noAutofit/>
          </a:bodyPr>
          <a:lstStyle/>
          <a:p>
            <a:r>
              <a:rPr lang="en" dirty="0"/>
              <a:t>5. </a:t>
            </a:r>
            <a:r>
              <a:rPr lang="en-US" sz="3600" dirty="0"/>
              <a:t>Benchmarking Our  Machine with the</a:t>
            </a:r>
            <a:br>
              <a:rPr lang="en-US" sz="3600" dirty="0"/>
            </a:br>
            <a:r>
              <a:rPr lang="en-US" sz="3600" dirty="0"/>
              <a:t>     Market Developments</a:t>
            </a:r>
            <a:endParaRPr dirty="0"/>
          </a:p>
        </p:txBody>
      </p:sp>
    </p:spTree>
    <p:extLst>
      <p:ext uri="{BB962C8B-B14F-4D97-AF65-F5344CB8AC3E}">
        <p14:creationId xmlns:p14="http://schemas.microsoft.com/office/powerpoint/2010/main" val="2823092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5" name="Google Shape;125;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37B3"/>
                </a:solidFill>
                <a:effectLst/>
                <a:uLnTx/>
                <a:uFillTx/>
                <a:latin typeface="Titillium Web Light"/>
                <a:sym typeface="Titillium Web Ligh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a:t>
            </a:fld>
            <a:endParaRPr kumimoji="0" sz="1300" b="0" i="0" u="none" strike="noStrike" kern="0" cap="none" spc="0" normalizeH="0" baseline="0" noProof="0" dirty="0">
              <a:ln>
                <a:noFill/>
              </a:ln>
              <a:solidFill>
                <a:srgbClr val="0037B3"/>
              </a:solidFill>
              <a:effectLst/>
              <a:uLnTx/>
              <a:uFillTx/>
              <a:latin typeface="Titillium Web Light"/>
              <a:sym typeface="Titillium Web Light"/>
            </a:endParaRPr>
          </a:p>
        </p:txBody>
      </p:sp>
      <p:sp>
        <p:nvSpPr>
          <p:cNvPr id="17" name="Google Shape;76;p14">
            <a:extLst>
              <a:ext uri="{FF2B5EF4-FFF2-40B4-BE49-F238E27FC236}">
                <a16:creationId xmlns:a16="http://schemas.microsoft.com/office/drawing/2014/main" id="{73998BCD-876A-4610-942F-6E0C8511FA66}"/>
              </a:ext>
            </a:extLst>
          </p:cNvPr>
          <p:cNvSpPr txBox="1">
            <a:spLocks/>
          </p:cNvSpPr>
          <p:nvPr/>
        </p:nvSpPr>
        <p:spPr>
          <a:xfrm>
            <a:off x="841075" y="1426876"/>
            <a:ext cx="7215997" cy="465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rgbClr val="7DFFB1"/>
              </a:buClr>
              <a:buSzPts val="1600"/>
              <a:buFont typeface="Titillium Web Light"/>
              <a:buChar char="▰"/>
              <a:defRPr sz="1600" b="0" i="0" u="none" strike="noStrike" cap="none">
                <a:solidFill>
                  <a:schemeClr val="lt1"/>
                </a:solidFill>
                <a:latin typeface="Titillium Web Light"/>
                <a:ea typeface="Titillium Web Light"/>
                <a:cs typeface="Titillium Web Light"/>
                <a:sym typeface="Titillium Web Light"/>
              </a:defRPr>
            </a:lvl1pPr>
            <a:lvl2pPr marL="914400" marR="0" lvl="1" indent="-330200" algn="l" rtl="0">
              <a:lnSpc>
                <a:spcPct val="100000"/>
              </a:lnSpc>
              <a:spcBef>
                <a:spcPts val="0"/>
              </a:spcBef>
              <a:spcAft>
                <a:spcPts val="0"/>
              </a:spcAft>
              <a:buClr>
                <a:schemeClr val="lt1"/>
              </a:buClr>
              <a:buSzPts val="1600"/>
              <a:buFont typeface="Titillium Web Light"/>
              <a:buChar char="○"/>
              <a:defRPr sz="1600" b="0" i="0" u="none" strike="noStrike" cap="none">
                <a:solidFill>
                  <a:schemeClr val="lt1"/>
                </a:solidFill>
                <a:latin typeface="Titillium Web Light"/>
                <a:ea typeface="Titillium Web Light"/>
                <a:cs typeface="Titillium Web Light"/>
                <a:sym typeface="Titillium Web Light"/>
              </a:defRPr>
            </a:lvl2pPr>
            <a:lvl3pPr marL="1371600" marR="0" lvl="2" indent="-330200" algn="l" rtl="0">
              <a:lnSpc>
                <a:spcPct val="100000"/>
              </a:lnSpc>
              <a:spcBef>
                <a:spcPts val="0"/>
              </a:spcBef>
              <a:spcAft>
                <a:spcPts val="0"/>
              </a:spcAft>
              <a:buClr>
                <a:schemeClr val="lt1"/>
              </a:buClr>
              <a:buSzPts val="1600"/>
              <a:buFont typeface="Titillium Web Light"/>
              <a:buChar char="■"/>
              <a:defRPr sz="1600" b="0" i="0" u="none" strike="noStrike" cap="none">
                <a:solidFill>
                  <a:schemeClr val="lt1"/>
                </a:solidFill>
                <a:latin typeface="Titillium Web Light"/>
                <a:ea typeface="Titillium Web Light"/>
                <a:cs typeface="Titillium Web Light"/>
                <a:sym typeface="Titillium Web Light"/>
              </a:defRPr>
            </a:lvl3pPr>
            <a:lvl4pPr marL="1828800" marR="0" lvl="3" indent="-330200" algn="l" rtl="0">
              <a:lnSpc>
                <a:spcPct val="100000"/>
              </a:lnSpc>
              <a:spcBef>
                <a:spcPts val="0"/>
              </a:spcBef>
              <a:spcAft>
                <a:spcPts val="0"/>
              </a:spcAft>
              <a:buClr>
                <a:schemeClr val="lt1"/>
              </a:buClr>
              <a:buSzPts val="1600"/>
              <a:buFont typeface="Titillium Web Light"/>
              <a:buChar char="●"/>
              <a:defRPr sz="1600" b="0" i="0" u="none" strike="noStrike" cap="none">
                <a:solidFill>
                  <a:schemeClr val="lt1"/>
                </a:solidFill>
                <a:latin typeface="Titillium Web Light"/>
                <a:ea typeface="Titillium Web Light"/>
                <a:cs typeface="Titillium Web Light"/>
                <a:sym typeface="Titillium Web Light"/>
              </a:defRPr>
            </a:lvl4pPr>
            <a:lvl5pPr marL="2286000" marR="0" lvl="4" indent="-330200" algn="l" rtl="0">
              <a:lnSpc>
                <a:spcPct val="100000"/>
              </a:lnSpc>
              <a:spcBef>
                <a:spcPts val="0"/>
              </a:spcBef>
              <a:spcAft>
                <a:spcPts val="0"/>
              </a:spcAft>
              <a:buClr>
                <a:schemeClr val="lt1"/>
              </a:buClr>
              <a:buSzPts val="1600"/>
              <a:buFont typeface="Titillium Web Light"/>
              <a:buChar char="○"/>
              <a:defRPr sz="1600" b="0" i="0" u="none" strike="noStrike" cap="none">
                <a:solidFill>
                  <a:schemeClr val="lt1"/>
                </a:solidFill>
                <a:latin typeface="Titillium Web Light"/>
                <a:ea typeface="Titillium Web Light"/>
                <a:cs typeface="Titillium Web Light"/>
                <a:sym typeface="Titillium Web Light"/>
              </a:defRPr>
            </a:lvl5pPr>
            <a:lvl6pPr marL="2743200" marR="0" lvl="5" indent="-330200" algn="l" rtl="0">
              <a:lnSpc>
                <a:spcPct val="100000"/>
              </a:lnSpc>
              <a:spcBef>
                <a:spcPts val="0"/>
              </a:spcBef>
              <a:spcAft>
                <a:spcPts val="0"/>
              </a:spcAft>
              <a:buClr>
                <a:schemeClr val="lt1"/>
              </a:buClr>
              <a:buSzPts val="1600"/>
              <a:buFont typeface="Titillium Web Light"/>
              <a:buChar char="■"/>
              <a:defRPr sz="1600" b="0" i="0" u="none" strike="noStrike" cap="none">
                <a:solidFill>
                  <a:schemeClr val="lt1"/>
                </a:solidFill>
                <a:latin typeface="Titillium Web Light"/>
                <a:ea typeface="Titillium Web Light"/>
                <a:cs typeface="Titillium Web Light"/>
                <a:sym typeface="Titillium Web Light"/>
              </a:defRPr>
            </a:lvl6pPr>
            <a:lvl7pPr marL="3200400" marR="0" lvl="6" indent="-330200" algn="l" rtl="0">
              <a:lnSpc>
                <a:spcPct val="100000"/>
              </a:lnSpc>
              <a:spcBef>
                <a:spcPts val="0"/>
              </a:spcBef>
              <a:spcAft>
                <a:spcPts val="0"/>
              </a:spcAft>
              <a:buClr>
                <a:schemeClr val="lt1"/>
              </a:buClr>
              <a:buSzPts val="1600"/>
              <a:buFont typeface="Titillium Web Light"/>
              <a:buChar char="●"/>
              <a:defRPr sz="1600" b="0" i="0" u="none" strike="noStrike" cap="none">
                <a:solidFill>
                  <a:schemeClr val="lt1"/>
                </a:solidFill>
                <a:latin typeface="Titillium Web Light"/>
                <a:ea typeface="Titillium Web Light"/>
                <a:cs typeface="Titillium Web Light"/>
                <a:sym typeface="Titillium Web Light"/>
              </a:defRPr>
            </a:lvl7pPr>
            <a:lvl8pPr marL="3657600" marR="0" lvl="7" indent="-330200" algn="l" rtl="0">
              <a:lnSpc>
                <a:spcPct val="100000"/>
              </a:lnSpc>
              <a:spcBef>
                <a:spcPts val="0"/>
              </a:spcBef>
              <a:spcAft>
                <a:spcPts val="0"/>
              </a:spcAft>
              <a:buClr>
                <a:schemeClr val="lt1"/>
              </a:buClr>
              <a:buSzPts val="1600"/>
              <a:buFont typeface="Titillium Web Light"/>
              <a:buChar char="○"/>
              <a:defRPr sz="1600" b="0" i="0" u="none" strike="noStrike" cap="none">
                <a:solidFill>
                  <a:schemeClr val="lt1"/>
                </a:solidFill>
                <a:latin typeface="Titillium Web Light"/>
                <a:ea typeface="Titillium Web Light"/>
                <a:cs typeface="Titillium Web Light"/>
                <a:sym typeface="Titillium Web Light"/>
              </a:defRPr>
            </a:lvl8pPr>
            <a:lvl9pPr marL="4114800" marR="0" lvl="8" indent="-330200" algn="l" rtl="0">
              <a:lnSpc>
                <a:spcPct val="100000"/>
              </a:lnSpc>
              <a:spcBef>
                <a:spcPts val="0"/>
              </a:spcBef>
              <a:spcAft>
                <a:spcPts val="0"/>
              </a:spcAft>
              <a:buClr>
                <a:schemeClr val="lt1"/>
              </a:buClr>
              <a:buSzPts val="1600"/>
              <a:buFont typeface="Titillium Web Light"/>
              <a:buChar char="■"/>
              <a:defRPr sz="1600" b="0" i="0" u="none" strike="noStrike" cap="none">
                <a:solidFill>
                  <a:schemeClr val="lt1"/>
                </a:solidFill>
                <a:latin typeface="Titillium Web Light"/>
                <a:ea typeface="Titillium Web Light"/>
                <a:cs typeface="Titillium Web Light"/>
                <a:sym typeface="Titillium Web Light"/>
              </a:defRPr>
            </a:lvl9pPr>
          </a:lstStyle>
          <a:p>
            <a:pPr indent="-381000">
              <a:buClr>
                <a:schemeClr val="bg1"/>
              </a:buClr>
              <a:buSzPts val="2400"/>
              <a:buFont typeface="Wingdings" panose="05000000000000000000" pitchFamily="2" charset="2"/>
              <a:buChar char="§"/>
            </a:pPr>
            <a:r>
              <a:rPr lang="en-US" sz="2000" b="1" dirty="0"/>
              <a:t>Music generation using deep learning techniques has developed profoundly in the past two decades. From the use of RNN with LSTM NN, to the great leap via CNNs as shown in </a:t>
            </a:r>
            <a:r>
              <a:rPr lang="en-US" sz="2000" b="1" dirty="0" err="1"/>
              <a:t>WaveNet</a:t>
            </a:r>
            <a:r>
              <a:rPr lang="en-US" sz="2000" b="1" dirty="0"/>
              <a:t> in 2016.</a:t>
            </a:r>
            <a:br>
              <a:rPr lang="en-US" sz="2000" b="1" dirty="0"/>
            </a:br>
            <a:endParaRPr lang="en-US" sz="2000" b="1" dirty="0"/>
          </a:p>
          <a:p>
            <a:pPr indent="-381000">
              <a:buClr>
                <a:schemeClr val="bg1"/>
              </a:buClr>
              <a:buSzPts val="2400"/>
              <a:buFont typeface="Wingdings" panose="05000000000000000000" pitchFamily="2" charset="2"/>
              <a:buChar char="§"/>
            </a:pPr>
            <a:r>
              <a:rPr lang="en-US" sz="2000" b="1" dirty="0"/>
              <a:t>We were fortunate to apply a simple NN we created with success. Our efforts have not yet come to a close.  We would like to explore the capabilities of more complex architectures in order to maximize the music representation.   </a:t>
            </a:r>
          </a:p>
        </p:txBody>
      </p:sp>
      <p:sp>
        <p:nvSpPr>
          <p:cNvPr id="8" name="Google Shape;121;p19">
            <a:extLst>
              <a:ext uri="{FF2B5EF4-FFF2-40B4-BE49-F238E27FC236}">
                <a16:creationId xmlns:a16="http://schemas.microsoft.com/office/drawing/2014/main" id="{96700605-AF01-4FBD-8604-D1E72A92A012}"/>
              </a:ext>
            </a:extLst>
          </p:cNvPr>
          <p:cNvSpPr txBox="1">
            <a:spLocks noGrp="1"/>
          </p:cNvSpPr>
          <p:nvPr>
            <p:ph type="title"/>
          </p:nvPr>
        </p:nvSpPr>
        <p:spPr>
          <a:xfrm>
            <a:off x="457200" y="434575"/>
            <a:ext cx="8289985" cy="857400"/>
          </a:xfrm>
          <a:prstGeom prst="rect">
            <a:avLst/>
          </a:prstGeom>
        </p:spPr>
        <p:txBody>
          <a:bodyPr spcFirstLastPara="1" wrap="square" lIns="0" tIns="0" rIns="0" bIns="0" anchor="t" anchorCtr="0">
            <a:noAutofit/>
          </a:bodyPr>
          <a:lstStyle/>
          <a:p>
            <a:r>
              <a:rPr lang="en" dirty="0"/>
              <a:t>5. </a:t>
            </a:r>
            <a:r>
              <a:rPr lang="en-US" sz="3600" dirty="0"/>
              <a:t>Summary</a:t>
            </a:r>
            <a:endParaRPr dirty="0"/>
          </a:p>
        </p:txBody>
      </p:sp>
    </p:spTree>
    <p:extLst>
      <p:ext uri="{BB962C8B-B14F-4D97-AF65-F5344CB8AC3E}">
        <p14:creationId xmlns:p14="http://schemas.microsoft.com/office/powerpoint/2010/main" val="271611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4"/>
          <p:cNvSpPr txBox="1">
            <a:spLocks noGrp="1"/>
          </p:cNvSpPr>
          <p:nvPr>
            <p:ph type="title"/>
          </p:nvPr>
        </p:nvSpPr>
        <p:spPr>
          <a:xfrm>
            <a:off x="614612" y="273738"/>
            <a:ext cx="6025500" cy="857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Thank You!</a:t>
            </a:r>
            <a:endParaRPr dirty="0"/>
          </a:p>
        </p:txBody>
      </p:sp>
      <p:sp>
        <p:nvSpPr>
          <p:cNvPr id="337" name="Google Shape;337;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16</a:t>
            </a:fld>
            <a:endParaRPr dirty="0"/>
          </a:p>
        </p:txBody>
      </p:sp>
      <p:sp>
        <p:nvSpPr>
          <p:cNvPr id="4" name="תיבת טקסט 3">
            <a:extLst>
              <a:ext uri="{FF2B5EF4-FFF2-40B4-BE49-F238E27FC236}">
                <a16:creationId xmlns:a16="http://schemas.microsoft.com/office/drawing/2014/main" id="{8B851115-1C1F-4E9E-9023-370FF0CFBB0A}"/>
              </a:ext>
            </a:extLst>
          </p:cNvPr>
          <p:cNvSpPr txBox="1"/>
          <p:nvPr/>
        </p:nvSpPr>
        <p:spPr>
          <a:xfrm>
            <a:off x="752629" y="4149304"/>
            <a:ext cx="7848930" cy="738664"/>
          </a:xfrm>
          <a:prstGeom prst="rect">
            <a:avLst/>
          </a:prstGeom>
          <a:noFill/>
        </p:spPr>
        <p:txBody>
          <a:bodyPr wrap="square" rtlCol="1">
            <a:spAutoFit/>
          </a:bodyPr>
          <a:lstStyle/>
          <a:p>
            <a:r>
              <a:rPr lang="en-US" dirty="0">
                <a:solidFill>
                  <a:schemeClr val="bg1"/>
                </a:solidFill>
                <a:latin typeface="Titillium Web" panose="00000500000000000000" pitchFamily="2" charset="0"/>
              </a:rPr>
              <a:t>Further reading: </a:t>
            </a:r>
          </a:p>
          <a:p>
            <a:r>
              <a:rPr lang="en-US" dirty="0">
                <a:solidFill>
                  <a:schemeClr val="bg1"/>
                </a:solidFill>
                <a:latin typeface="Titillium Web" panose="00000500000000000000" pitchFamily="2" charset="0"/>
                <a:hlinkClick r:id="rId3"/>
              </a:rPr>
              <a:t>https://drive.google.com/drive/folders/1BHum0kljSh-oNjaAKu0jEu1g2ZRVn3Kq?usp=sharing</a:t>
            </a:r>
            <a:endParaRPr lang="en-US" dirty="0">
              <a:solidFill>
                <a:schemeClr val="bg1"/>
              </a:solidFill>
              <a:latin typeface="Titillium Web" panose="00000500000000000000" pitchFamily="2" charset="0"/>
            </a:endParaRPr>
          </a:p>
          <a:p>
            <a:r>
              <a:rPr lang="en-US" dirty="0">
                <a:solidFill>
                  <a:schemeClr val="bg1"/>
                </a:solidFill>
                <a:latin typeface="Titillium Web" panose="00000500000000000000" pitchFamily="2" charset="0"/>
              </a:rPr>
              <a:t>Look us up in git! </a:t>
            </a:r>
          </a:p>
        </p:txBody>
      </p:sp>
      <p:pic>
        <p:nvPicPr>
          <p:cNvPr id="7" name="Google Shape;533;p43">
            <a:extLst>
              <a:ext uri="{FF2B5EF4-FFF2-40B4-BE49-F238E27FC236}">
                <a16:creationId xmlns:a16="http://schemas.microsoft.com/office/drawing/2014/main" id="{71F957F0-897C-4DE3-B0CD-5DCFE498DC88}"/>
              </a:ext>
            </a:extLst>
          </p:cNvPr>
          <p:cNvPicPr preferRelativeResize="0"/>
          <p:nvPr/>
        </p:nvPicPr>
        <p:blipFill rotWithShape="1">
          <a:blip r:embed="rId4">
            <a:alphaModFix/>
          </a:blip>
          <a:srcRect l="19633" t="9820" b="9812"/>
          <a:stretch/>
        </p:blipFill>
        <p:spPr>
          <a:xfrm>
            <a:off x="2621674" y="1326539"/>
            <a:ext cx="1575900" cy="1575900"/>
          </a:xfrm>
          <a:prstGeom prst="ellipse">
            <a:avLst/>
          </a:prstGeom>
          <a:noFill/>
          <a:ln>
            <a:noFill/>
          </a:ln>
        </p:spPr>
      </p:pic>
      <p:sp>
        <p:nvSpPr>
          <p:cNvPr id="8" name="Google Shape;534;p43">
            <a:extLst>
              <a:ext uri="{FF2B5EF4-FFF2-40B4-BE49-F238E27FC236}">
                <a16:creationId xmlns:a16="http://schemas.microsoft.com/office/drawing/2014/main" id="{ABB8EED4-5E81-425A-A62C-7F8A705D844B}"/>
              </a:ext>
            </a:extLst>
          </p:cNvPr>
          <p:cNvSpPr txBox="1"/>
          <p:nvPr/>
        </p:nvSpPr>
        <p:spPr>
          <a:xfrm>
            <a:off x="2621674" y="3039962"/>
            <a:ext cx="1652783" cy="777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200" b="1" dirty="0">
                <a:solidFill>
                  <a:schemeClr val="lt1"/>
                </a:solidFill>
                <a:latin typeface="Titillium Web"/>
                <a:ea typeface="Titillium Web"/>
                <a:cs typeface="Titillium Web"/>
                <a:sym typeface="Titillium Web"/>
              </a:rPr>
              <a:t>Daniel Rodin</a:t>
            </a:r>
            <a:br>
              <a:rPr lang="en" dirty="0">
                <a:solidFill>
                  <a:schemeClr val="lt1"/>
                </a:solidFill>
                <a:latin typeface="Titillium Web"/>
                <a:ea typeface="Titillium Web"/>
                <a:cs typeface="Titillium Web"/>
                <a:sym typeface="Titillium Web"/>
              </a:rPr>
            </a:br>
            <a:r>
              <a:rPr lang="en" sz="800" dirty="0">
                <a:solidFill>
                  <a:schemeClr val="lt1"/>
                </a:solidFill>
                <a:latin typeface="Titillium Web"/>
                <a:ea typeface="Titillium Web"/>
                <a:cs typeface="Titillium Web"/>
                <a:sym typeface="Titillium Web"/>
              </a:rPr>
              <a:t>Data Scientist</a:t>
            </a:r>
            <a:endParaRPr sz="800" dirty="0">
              <a:solidFill>
                <a:schemeClr val="lt1"/>
              </a:solidFill>
              <a:latin typeface="Titillium Web"/>
              <a:ea typeface="Titillium Web"/>
              <a:cs typeface="Titillium Web"/>
              <a:sym typeface="Titillium Web"/>
            </a:endParaRPr>
          </a:p>
          <a:p>
            <a:pPr marL="0" lvl="0" indent="0" algn="ctr" rtl="0">
              <a:spcBef>
                <a:spcPts val="400"/>
              </a:spcBef>
              <a:spcAft>
                <a:spcPts val="400"/>
              </a:spcAft>
              <a:buNone/>
            </a:pPr>
            <a:r>
              <a:rPr lang="en-US" sz="1200" dirty="0">
                <a:solidFill>
                  <a:schemeClr val="lt1"/>
                </a:solidFill>
                <a:latin typeface="Titillium Web"/>
                <a:sym typeface="Titillium Web"/>
              </a:rPr>
              <a:t>+972-54-496-5270</a:t>
            </a:r>
          </a:p>
          <a:p>
            <a:pPr marL="0" lvl="0" indent="0" algn="ctr" rtl="0">
              <a:spcBef>
                <a:spcPts val="400"/>
              </a:spcBef>
              <a:spcAft>
                <a:spcPts val="400"/>
              </a:spcAft>
              <a:buNone/>
            </a:pPr>
            <a:r>
              <a:rPr lang="en-US" sz="1200" dirty="0">
                <a:solidFill>
                  <a:schemeClr val="lt1"/>
                </a:solidFill>
                <a:latin typeface="Titillium Web"/>
                <a:sym typeface="Titillium Web"/>
              </a:rPr>
              <a:t>Rodin.danny@gmail.com</a:t>
            </a:r>
            <a:endParaRPr sz="1200" dirty="0">
              <a:solidFill>
                <a:schemeClr val="lt1"/>
              </a:solidFill>
              <a:latin typeface="Titillium Web"/>
              <a:sym typeface="Titillium Web"/>
            </a:endParaRPr>
          </a:p>
        </p:txBody>
      </p:sp>
      <p:pic>
        <p:nvPicPr>
          <p:cNvPr id="9" name="Google Shape;535;p43">
            <a:extLst>
              <a:ext uri="{FF2B5EF4-FFF2-40B4-BE49-F238E27FC236}">
                <a16:creationId xmlns:a16="http://schemas.microsoft.com/office/drawing/2014/main" id="{69585C50-9F7B-4BFB-B12C-4D1FE4F295AE}"/>
              </a:ext>
            </a:extLst>
          </p:cNvPr>
          <p:cNvPicPr preferRelativeResize="0"/>
          <p:nvPr/>
        </p:nvPicPr>
        <p:blipFill>
          <a:blip r:embed="rId5"/>
          <a:srcRect/>
          <a:stretch/>
        </p:blipFill>
        <p:spPr>
          <a:xfrm>
            <a:off x="4716826" y="1326539"/>
            <a:ext cx="1575900" cy="1575900"/>
          </a:xfrm>
          <a:prstGeom prst="ellipse">
            <a:avLst/>
          </a:prstGeom>
          <a:noFill/>
          <a:ln>
            <a:noFill/>
          </a:ln>
        </p:spPr>
      </p:pic>
      <p:sp>
        <p:nvSpPr>
          <p:cNvPr id="10" name="Google Shape;536;p43">
            <a:extLst>
              <a:ext uri="{FF2B5EF4-FFF2-40B4-BE49-F238E27FC236}">
                <a16:creationId xmlns:a16="http://schemas.microsoft.com/office/drawing/2014/main" id="{ADFCF7A1-04B9-4C6F-9689-089F85BE5FF6}"/>
              </a:ext>
            </a:extLst>
          </p:cNvPr>
          <p:cNvSpPr txBox="1"/>
          <p:nvPr/>
        </p:nvSpPr>
        <p:spPr>
          <a:xfrm>
            <a:off x="4722142" y="3031336"/>
            <a:ext cx="1575900" cy="777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200" b="1" dirty="0">
                <a:solidFill>
                  <a:schemeClr val="lt1"/>
                </a:solidFill>
                <a:latin typeface="Titillium Web"/>
                <a:ea typeface="Titillium Web"/>
                <a:cs typeface="Titillium Web"/>
                <a:sym typeface="Titillium Web"/>
              </a:rPr>
              <a:t>Tal Gottfeld Ben Ze’ev</a:t>
            </a:r>
            <a:br>
              <a:rPr lang="en" dirty="0">
                <a:solidFill>
                  <a:schemeClr val="lt1"/>
                </a:solidFill>
                <a:latin typeface="Titillium Web"/>
                <a:ea typeface="Titillium Web"/>
                <a:cs typeface="Titillium Web"/>
                <a:sym typeface="Titillium Web"/>
              </a:rPr>
            </a:br>
            <a:r>
              <a:rPr lang="en" sz="800" dirty="0">
                <a:solidFill>
                  <a:schemeClr val="lt1"/>
                </a:solidFill>
                <a:latin typeface="Titillium Web"/>
                <a:ea typeface="Titillium Web"/>
                <a:cs typeface="Titillium Web"/>
                <a:sym typeface="Titillium Web"/>
              </a:rPr>
              <a:t>Data Scientist</a:t>
            </a:r>
            <a:endParaRPr sz="800" dirty="0">
              <a:solidFill>
                <a:schemeClr val="lt1"/>
              </a:solidFill>
              <a:latin typeface="Titillium Web"/>
              <a:ea typeface="Titillium Web"/>
              <a:cs typeface="Titillium Web"/>
              <a:sym typeface="Titillium Web"/>
            </a:endParaRPr>
          </a:p>
          <a:p>
            <a:pPr marL="0" lvl="0" indent="0" algn="ctr" rtl="0">
              <a:spcBef>
                <a:spcPts val="400"/>
              </a:spcBef>
              <a:spcAft>
                <a:spcPts val="0"/>
              </a:spcAft>
              <a:buNone/>
            </a:pPr>
            <a:r>
              <a:rPr lang="en-US" sz="1200" dirty="0">
                <a:solidFill>
                  <a:schemeClr val="lt1"/>
                </a:solidFill>
                <a:latin typeface="Titillium Web"/>
                <a:ea typeface="Titillium Web"/>
                <a:cs typeface="Titillium Web"/>
                <a:sym typeface="Titillium Web"/>
              </a:rPr>
              <a:t>+972-54-481-8728</a:t>
            </a:r>
          </a:p>
          <a:p>
            <a:pPr marL="0" lvl="0" indent="0" algn="ctr" rtl="0">
              <a:spcBef>
                <a:spcPts val="400"/>
              </a:spcBef>
              <a:spcAft>
                <a:spcPts val="0"/>
              </a:spcAft>
              <a:buNone/>
            </a:pPr>
            <a:r>
              <a:rPr lang="en-US" sz="1200" dirty="0">
                <a:solidFill>
                  <a:schemeClr val="lt1"/>
                </a:solidFill>
                <a:latin typeface="Titillium Web"/>
                <a:ea typeface="Titillium Web"/>
                <a:cs typeface="Titillium Web"/>
                <a:sym typeface="Titillium Web"/>
              </a:rPr>
              <a:t>Tal.Gottfeld@gmail.com</a:t>
            </a:r>
            <a:endParaRPr sz="1200" dirty="0">
              <a:solidFill>
                <a:schemeClr val="lt1"/>
              </a:solidFill>
              <a:latin typeface="Titillium Web"/>
              <a:ea typeface="Titillium Web"/>
              <a:cs typeface="Titillium Web"/>
              <a:sym typeface="Titillium Web"/>
            </a:endParaRPr>
          </a:p>
          <a:p>
            <a:pPr marL="0" lvl="0" indent="0" algn="ctr" rtl="0">
              <a:spcBef>
                <a:spcPts val="400"/>
              </a:spcBef>
              <a:spcAft>
                <a:spcPts val="400"/>
              </a:spcAft>
              <a:buNone/>
            </a:pPr>
            <a:endParaRPr dirty="0">
              <a:solidFill>
                <a:schemeClr val="lt1"/>
              </a:solidFill>
              <a:latin typeface="Titillium Web"/>
              <a:ea typeface="Titillium Web"/>
              <a:cs typeface="Titillium Web"/>
              <a:sym typeface="Titillium Web"/>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4"/>
          <p:cNvSpPr txBox="1">
            <a:spLocks noGrp="1"/>
          </p:cNvSpPr>
          <p:nvPr>
            <p:ph type="ctrTitle"/>
          </p:nvPr>
        </p:nvSpPr>
        <p:spPr>
          <a:xfrm>
            <a:off x="721486" y="825469"/>
            <a:ext cx="5796900" cy="1159800"/>
          </a:xfrm>
          <a:prstGeom prst="rect">
            <a:avLst/>
          </a:prstGeom>
        </p:spPr>
        <p:txBody>
          <a:bodyPr spcFirstLastPara="1" wrap="square" lIns="0" tIns="0" rIns="0" bIns="0" anchor="b" anchorCtr="0">
            <a:noAutofit/>
          </a:bodyPr>
          <a:lstStyle/>
          <a:p>
            <a:pPr lvl="0" algn="l" rtl="0">
              <a:spcBef>
                <a:spcPts val="0"/>
              </a:spcBef>
              <a:spcAft>
                <a:spcPts val="0"/>
              </a:spcAft>
              <a:buSzPct val="80000"/>
            </a:pPr>
            <a:r>
              <a:rPr lang="en" dirty="0"/>
              <a:t>Table of Content</a:t>
            </a:r>
            <a:br>
              <a:rPr lang="en" sz="2400" dirty="0"/>
            </a:br>
            <a:endParaRPr dirty="0"/>
          </a:p>
        </p:txBody>
      </p:sp>
      <p:pic>
        <p:nvPicPr>
          <p:cNvPr id="2" name="תמונה 1">
            <a:extLst>
              <a:ext uri="{FF2B5EF4-FFF2-40B4-BE49-F238E27FC236}">
                <a16:creationId xmlns:a16="http://schemas.microsoft.com/office/drawing/2014/main" id="{0F93AC99-C985-43D9-9C5D-30C63FA5B64D}"/>
              </a:ext>
            </a:extLst>
          </p:cNvPr>
          <p:cNvPicPr>
            <a:picLocks noChangeAspect="1"/>
          </p:cNvPicPr>
          <p:nvPr/>
        </p:nvPicPr>
        <p:blipFill>
          <a:blip r:embed="rId3"/>
          <a:stretch>
            <a:fillRect/>
          </a:stretch>
        </p:blipFill>
        <p:spPr>
          <a:xfrm>
            <a:off x="6451380" y="656127"/>
            <a:ext cx="1597066" cy="3640345"/>
          </a:xfrm>
          <a:prstGeom prst="rect">
            <a:avLst/>
          </a:prstGeom>
        </p:spPr>
      </p:pic>
      <p:sp>
        <p:nvSpPr>
          <p:cNvPr id="5" name="Google Shape;75;p14">
            <a:extLst>
              <a:ext uri="{FF2B5EF4-FFF2-40B4-BE49-F238E27FC236}">
                <a16:creationId xmlns:a16="http://schemas.microsoft.com/office/drawing/2014/main" id="{86349FD1-854B-4B78-B6AA-DDE23EAEE299}"/>
              </a:ext>
            </a:extLst>
          </p:cNvPr>
          <p:cNvSpPr txBox="1">
            <a:spLocks/>
          </p:cNvSpPr>
          <p:nvPr/>
        </p:nvSpPr>
        <p:spPr>
          <a:xfrm>
            <a:off x="832449" y="3007278"/>
            <a:ext cx="5796900" cy="11598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4800"/>
              <a:buFont typeface="Titillium Web"/>
              <a:buNone/>
              <a:defRPr sz="4800" b="1" i="0" u="none" strike="noStrike" cap="none">
                <a:solidFill>
                  <a:schemeClr val="lt1"/>
                </a:solidFill>
                <a:latin typeface="Titillium Web"/>
                <a:ea typeface="Titillium Web"/>
                <a:cs typeface="Titillium Web"/>
                <a:sym typeface="Titillium Web"/>
              </a:defRPr>
            </a:lvl9pPr>
          </a:lstStyle>
          <a:p>
            <a:pPr marL="457200" indent="-457200">
              <a:buSzPct val="80000"/>
              <a:buFont typeface="+mj-lt"/>
              <a:buAutoNum type="arabicPeriod"/>
            </a:pPr>
            <a:r>
              <a:rPr lang="en-US" sz="2400" dirty="0"/>
              <a:t>Project’s Scope</a:t>
            </a:r>
          </a:p>
          <a:p>
            <a:pPr marL="457200" indent="-457200">
              <a:buSzPct val="80000"/>
              <a:buFont typeface="+mj-lt"/>
              <a:buAutoNum type="arabicPeriod"/>
            </a:pPr>
            <a:r>
              <a:rPr lang="en-US" sz="2400" dirty="0"/>
              <a:t>Introduction to Music Basics</a:t>
            </a:r>
          </a:p>
          <a:p>
            <a:pPr marL="457200" indent="-457200">
              <a:buSzPct val="80000"/>
              <a:buFont typeface="+mj-lt"/>
              <a:buAutoNum type="arabicPeriod"/>
            </a:pPr>
            <a:r>
              <a:rPr lang="en-US" sz="2400" dirty="0"/>
              <a:t>Key Challenges in Music Generation</a:t>
            </a:r>
          </a:p>
          <a:p>
            <a:pPr marL="457200" indent="-457200">
              <a:buSzPct val="80000"/>
              <a:buFont typeface="+mj-lt"/>
              <a:buAutoNum type="arabicPeriod"/>
            </a:pPr>
            <a:r>
              <a:rPr lang="en-US" sz="2400" dirty="0"/>
              <a:t>Preprocessing</a:t>
            </a:r>
          </a:p>
          <a:p>
            <a:pPr marL="457200" indent="-457200">
              <a:buSzPct val="80000"/>
              <a:buFont typeface="+mj-lt"/>
              <a:buAutoNum type="arabicPeriod"/>
            </a:pPr>
            <a:r>
              <a:rPr lang="en-US" sz="2400" dirty="0"/>
              <a:t>Our Generator</a:t>
            </a:r>
          </a:p>
          <a:p>
            <a:pPr marL="457200" indent="-457200">
              <a:buSzPct val="80000"/>
              <a:buFont typeface="+mj-lt"/>
              <a:buAutoNum type="arabicPeriod"/>
            </a:pPr>
            <a:r>
              <a:rPr lang="en-US" sz="2400" dirty="0"/>
              <a:t>Benchmarking Our  Machine with the Market Developments</a:t>
            </a:r>
          </a:p>
        </p:txBody>
      </p:sp>
    </p:spTree>
    <p:extLst>
      <p:ext uri="{BB962C8B-B14F-4D97-AF65-F5344CB8AC3E}">
        <p14:creationId xmlns:p14="http://schemas.microsoft.com/office/powerpoint/2010/main" val="3907304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4"/>
          <p:cNvSpPr txBox="1">
            <a:spLocks noGrp="1"/>
          </p:cNvSpPr>
          <p:nvPr>
            <p:ph type="ctrTitle"/>
          </p:nvPr>
        </p:nvSpPr>
        <p:spPr>
          <a:xfrm>
            <a:off x="685800" y="245569"/>
            <a:ext cx="6974457" cy="1159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4000" dirty="0"/>
              <a:t>1.Project’s Scope</a:t>
            </a:r>
            <a:endParaRPr sz="4000" dirty="0"/>
          </a:p>
        </p:txBody>
      </p:sp>
      <p:sp>
        <p:nvSpPr>
          <p:cNvPr id="76" name="Google Shape;76;p14"/>
          <p:cNvSpPr txBox="1">
            <a:spLocks noGrp="1"/>
          </p:cNvSpPr>
          <p:nvPr>
            <p:ph type="subTitle" idx="1"/>
          </p:nvPr>
        </p:nvSpPr>
        <p:spPr>
          <a:xfrm>
            <a:off x="849701" y="1538146"/>
            <a:ext cx="7440283" cy="465300"/>
          </a:xfrm>
          <a:prstGeom prst="rect">
            <a:avLst/>
          </a:prstGeom>
        </p:spPr>
        <p:txBody>
          <a:bodyPr spcFirstLastPara="1" wrap="square" lIns="0" tIns="0" rIns="0" bIns="0" anchor="t" anchorCtr="0">
            <a:noAutofit/>
          </a:bodyPr>
          <a:lstStyle/>
          <a:p>
            <a:pPr algn="l"/>
            <a:r>
              <a:rPr lang="en-US" dirty="0"/>
              <a:t>Our goal was to apply deep learning to music.</a:t>
            </a:r>
          </a:p>
          <a:p>
            <a:pPr algn="l"/>
            <a:r>
              <a:rPr lang="en-US" dirty="0"/>
              <a:t>Therefore, we created a music generator.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4"/>
          <p:cNvSpPr txBox="1">
            <a:spLocks noGrp="1"/>
          </p:cNvSpPr>
          <p:nvPr>
            <p:ph type="ctrTitle"/>
          </p:nvPr>
        </p:nvSpPr>
        <p:spPr>
          <a:xfrm>
            <a:off x="685800" y="245569"/>
            <a:ext cx="7673196" cy="1159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4000" dirty="0"/>
              <a:t>2.Introduction to Music Basics</a:t>
            </a:r>
            <a:endParaRPr sz="4000" dirty="0"/>
          </a:p>
        </p:txBody>
      </p:sp>
      <p:sp>
        <p:nvSpPr>
          <p:cNvPr id="76" name="Google Shape;76;p14"/>
          <p:cNvSpPr txBox="1">
            <a:spLocks noGrp="1"/>
          </p:cNvSpPr>
          <p:nvPr>
            <p:ph type="subTitle" idx="1"/>
          </p:nvPr>
        </p:nvSpPr>
        <p:spPr>
          <a:xfrm>
            <a:off x="849702" y="1538146"/>
            <a:ext cx="6965830" cy="465300"/>
          </a:xfrm>
          <a:prstGeom prst="rect">
            <a:avLst/>
          </a:prstGeom>
        </p:spPr>
        <p:txBody>
          <a:bodyPr spcFirstLastPara="1" wrap="square" lIns="0" tIns="0" rIns="0" bIns="0" anchor="t" anchorCtr="0">
            <a:noAutofit/>
          </a:bodyPr>
          <a:lstStyle/>
          <a:p>
            <a:pPr marL="342900" lvl="0" indent="-342900" algn="l" rtl="0">
              <a:spcBef>
                <a:spcPts val="0"/>
              </a:spcBef>
              <a:spcAft>
                <a:spcPts val="0"/>
              </a:spcAft>
              <a:buClr>
                <a:schemeClr val="bg1"/>
              </a:buClr>
              <a:buSzPct val="80000"/>
              <a:buFont typeface="Wingdings" panose="05000000000000000000" pitchFamily="2" charset="2"/>
              <a:buChar char="§"/>
            </a:pPr>
            <a:r>
              <a:rPr lang="en" dirty="0"/>
              <a:t>What is music?</a:t>
            </a:r>
          </a:p>
          <a:p>
            <a:pPr marL="342900" lvl="0" indent="-342900" algn="l" rtl="0">
              <a:spcBef>
                <a:spcPts val="0"/>
              </a:spcBef>
              <a:spcAft>
                <a:spcPts val="0"/>
              </a:spcAft>
              <a:buClr>
                <a:schemeClr val="bg1"/>
              </a:buClr>
              <a:buSzPct val="80000"/>
              <a:buFont typeface="Wingdings" panose="05000000000000000000" pitchFamily="2" charset="2"/>
              <a:buChar char="§"/>
            </a:pPr>
            <a:r>
              <a:rPr lang="en" dirty="0"/>
              <a:t>Basic structure of music (piano illustration)</a:t>
            </a:r>
          </a:p>
          <a:p>
            <a:pPr marL="800100" lvl="1" indent="-342900">
              <a:buClr>
                <a:schemeClr val="bg1"/>
              </a:buClr>
              <a:buSzPct val="80000"/>
              <a:buFont typeface="Wingdings" panose="05000000000000000000" pitchFamily="2" charset="2"/>
              <a:buChar char="§"/>
            </a:pPr>
            <a:r>
              <a:rPr lang="en" dirty="0"/>
              <a:t>Note, Chord, Octave</a:t>
            </a:r>
          </a:p>
          <a:p>
            <a:pPr marL="342900" lvl="0" indent="-342900" algn="l" rtl="0">
              <a:spcBef>
                <a:spcPts val="0"/>
              </a:spcBef>
              <a:spcAft>
                <a:spcPts val="0"/>
              </a:spcAft>
              <a:buClr>
                <a:schemeClr val="bg1"/>
              </a:buClr>
              <a:buSzPct val="80000"/>
              <a:buFont typeface="Wingdings" panose="05000000000000000000" pitchFamily="2" charset="2"/>
              <a:buChar char="§"/>
            </a:pPr>
            <a:r>
              <a:rPr lang="en" dirty="0"/>
              <a:t>The selected data representation type</a:t>
            </a:r>
            <a:endParaRPr dirty="0"/>
          </a:p>
        </p:txBody>
      </p:sp>
    </p:spTree>
    <p:extLst>
      <p:ext uri="{BB962C8B-B14F-4D97-AF65-F5344CB8AC3E}">
        <p14:creationId xmlns:p14="http://schemas.microsoft.com/office/powerpoint/2010/main" val="1918341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4"/>
          <p:cNvSpPr txBox="1">
            <a:spLocks noGrp="1"/>
          </p:cNvSpPr>
          <p:nvPr>
            <p:ph type="ctrTitle"/>
          </p:nvPr>
        </p:nvSpPr>
        <p:spPr>
          <a:xfrm>
            <a:off x="685800" y="245569"/>
            <a:ext cx="7673196" cy="1159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4000" dirty="0"/>
              <a:t>2.Introduction to Music Basics</a:t>
            </a:r>
            <a:endParaRPr sz="4000" dirty="0"/>
          </a:p>
        </p:txBody>
      </p:sp>
      <p:sp>
        <p:nvSpPr>
          <p:cNvPr id="76" name="Google Shape;76;p14"/>
          <p:cNvSpPr txBox="1">
            <a:spLocks noGrp="1"/>
          </p:cNvSpPr>
          <p:nvPr>
            <p:ph type="subTitle" idx="1"/>
          </p:nvPr>
        </p:nvSpPr>
        <p:spPr>
          <a:xfrm>
            <a:off x="849702" y="1538146"/>
            <a:ext cx="6965830" cy="465300"/>
          </a:xfrm>
          <a:prstGeom prst="rect">
            <a:avLst/>
          </a:prstGeom>
        </p:spPr>
        <p:txBody>
          <a:bodyPr spcFirstLastPara="1" wrap="square" lIns="0" tIns="0" rIns="0" bIns="0" anchor="t" anchorCtr="0">
            <a:noAutofit/>
          </a:bodyPr>
          <a:lstStyle/>
          <a:p>
            <a:pPr marL="342900" lvl="0" indent="-342900" algn="l" rtl="0">
              <a:spcBef>
                <a:spcPts val="0"/>
              </a:spcBef>
              <a:spcAft>
                <a:spcPts val="0"/>
              </a:spcAft>
              <a:buFont typeface="Arial" panose="020B0604020202020204" pitchFamily="34" charset="0"/>
              <a:buChar char="•"/>
            </a:pPr>
            <a:r>
              <a:rPr lang="en" dirty="0"/>
              <a:t>What is music?</a:t>
            </a:r>
            <a:br>
              <a:rPr lang="en" dirty="0"/>
            </a:br>
            <a:br>
              <a:rPr lang="en" dirty="0"/>
            </a:br>
            <a:endParaRPr lang="en" dirty="0"/>
          </a:p>
        </p:txBody>
      </p:sp>
      <p:pic>
        <p:nvPicPr>
          <p:cNvPr id="3" name="תמונה 2">
            <a:extLst>
              <a:ext uri="{FF2B5EF4-FFF2-40B4-BE49-F238E27FC236}">
                <a16:creationId xmlns:a16="http://schemas.microsoft.com/office/drawing/2014/main" id="{B8265368-F7A0-44EA-8A32-FCF5471125D2}"/>
              </a:ext>
            </a:extLst>
          </p:cNvPr>
          <p:cNvPicPr>
            <a:picLocks noChangeAspect="1"/>
          </p:cNvPicPr>
          <p:nvPr/>
        </p:nvPicPr>
        <p:blipFill>
          <a:blip r:embed="rId3"/>
          <a:stretch>
            <a:fillRect/>
          </a:stretch>
        </p:blipFill>
        <p:spPr>
          <a:xfrm>
            <a:off x="1112808" y="2095012"/>
            <a:ext cx="6173817" cy="1502203"/>
          </a:xfrm>
          <a:prstGeom prst="rect">
            <a:avLst/>
          </a:prstGeom>
        </p:spPr>
      </p:pic>
      <p:sp>
        <p:nvSpPr>
          <p:cNvPr id="7" name="תיבת טקסט 6">
            <a:extLst>
              <a:ext uri="{FF2B5EF4-FFF2-40B4-BE49-F238E27FC236}">
                <a16:creationId xmlns:a16="http://schemas.microsoft.com/office/drawing/2014/main" id="{A50D79BC-0134-48E2-ABB1-36B04BB6F5EE}"/>
              </a:ext>
            </a:extLst>
          </p:cNvPr>
          <p:cNvSpPr txBox="1"/>
          <p:nvPr/>
        </p:nvSpPr>
        <p:spPr>
          <a:xfrm>
            <a:off x="1112808" y="3738132"/>
            <a:ext cx="8222022" cy="923330"/>
          </a:xfrm>
          <a:prstGeom prst="rect">
            <a:avLst/>
          </a:prstGeom>
          <a:noFill/>
        </p:spPr>
        <p:txBody>
          <a:bodyPr wrap="square">
            <a:spAutoFit/>
          </a:bodyPr>
          <a:lstStyle/>
          <a:p>
            <a:pPr marL="285750" indent="-285750">
              <a:buClr>
                <a:schemeClr val="bg1"/>
              </a:buClr>
              <a:buSzPct val="80000"/>
              <a:buFont typeface="Wingdings" panose="05000000000000000000" pitchFamily="2" charset="2"/>
              <a:buChar char="§"/>
            </a:pPr>
            <a:r>
              <a:rPr lang="en-US" sz="1800" dirty="0">
                <a:solidFill>
                  <a:schemeClr val="lt1"/>
                </a:solidFill>
                <a:latin typeface="Titillium Web Light"/>
                <a:sym typeface="Titillium Web Light"/>
              </a:rPr>
              <a:t>Music is the art of arranging sounds in time through the elements</a:t>
            </a:r>
            <a:br>
              <a:rPr lang="en-US" sz="1800" dirty="0">
                <a:solidFill>
                  <a:schemeClr val="lt1"/>
                </a:solidFill>
                <a:latin typeface="Titillium Web Light"/>
                <a:sym typeface="Titillium Web Light"/>
              </a:rPr>
            </a:br>
            <a:r>
              <a:rPr lang="en-US" sz="1800" dirty="0">
                <a:solidFill>
                  <a:schemeClr val="lt1"/>
                </a:solidFill>
                <a:latin typeface="Titillium Web Light"/>
                <a:sym typeface="Titillium Web Light"/>
              </a:rPr>
              <a:t> of melody, harmony, rhythm, and timbre</a:t>
            </a:r>
          </a:p>
          <a:p>
            <a:pPr marL="285750" indent="-285750">
              <a:buClr>
                <a:schemeClr val="bg1"/>
              </a:buClr>
              <a:buSzPct val="80000"/>
              <a:buFont typeface="Wingdings" panose="05000000000000000000" pitchFamily="2" charset="2"/>
              <a:buChar char="§"/>
            </a:pPr>
            <a:r>
              <a:rPr lang="en-US" sz="1800" dirty="0">
                <a:solidFill>
                  <a:schemeClr val="lt1"/>
                </a:solidFill>
                <a:latin typeface="Titillium Web Light"/>
                <a:sym typeface="Titillium Web Light"/>
              </a:rPr>
              <a:t>Analog signal that having two components: Amplitude and Frequency. </a:t>
            </a:r>
          </a:p>
        </p:txBody>
      </p:sp>
    </p:spTree>
    <p:extLst>
      <p:ext uri="{BB962C8B-B14F-4D97-AF65-F5344CB8AC3E}">
        <p14:creationId xmlns:p14="http://schemas.microsoft.com/office/powerpoint/2010/main" val="3142479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4"/>
          <p:cNvSpPr txBox="1">
            <a:spLocks noGrp="1"/>
          </p:cNvSpPr>
          <p:nvPr>
            <p:ph type="ctrTitle"/>
          </p:nvPr>
        </p:nvSpPr>
        <p:spPr>
          <a:xfrm>
            <a:off x="685800" y="245569"/>
            <a:ext cx="7673196" cy="1159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4000" dirty="0"/>
              <a:t>2.Introduction to Music Basics</a:t>
            </a:r>
            <a:endParaRPr sz="4000" dirty="0"/>
          </a:p>
        </p:txBody>
      </p:sp>
      <p:sp>
        <p:nvSpPr>
          <p:cNvPr id="76" name="Google Shape;76;p14"/>
          <p:cNvSpPr txBox="1">
            <a:spLocks noGrp="1"/>
          </p:cNvSpPr>
          <p:nvPr>
            <p:ph type="subTitle" idx="1"/>
          </p:nvPr>
        </p:nvSpPr>
        <p:spPr>
          <a:xfrm>
            <a:off x="849702" y="1538146"/>
            <a:ext cx="6965830" cy="465300"/>
          </a:xfrm>
          <a:prstGeom prst="rect">
            <a:avLst/>
          </a:prstGeom>
        </p:spPr>
        <p:txBody>
          <a:bodyPr spcFirstLastPara="1" wrap="square" lIns="0" tIns="0" rIns="0" bIns="0" anchor="t" anchorCtr="0">
            <a:noAutofit/>
          </a:bodyPr>
          <a:lstStyle/>
          <a:p>
            <a:pPr marL="342900" lvl="0" indent="-342900" algn="l" rtl="0">
              <a:spcBef>
                <a:spcPts val="0"/>
              </a:spcBef>
              <a:spcAft>
                <a:spcPts val="0"/>
              </a:spcAft>
              <a:buFont typeface="Arial" panose="020B0604020202020204" pitchFamily="34" charset="0"/>
              <a:buChar char="•"/>
            </a:pPr>
            <a:r>
              <a:rPr lang="en" dirty="0"/>
              <a:t>Basic structure of music (piano illustration)</a:t>
            </a:r>
          </a:p>
          <a:p>
            <a:pPr marL="800100" lvl="1" indent="-342900">
              <a:buFont typeface="Arial" panose="020B0604020202020204" pitchFamily="34" charset="0"/>
              <a:buChar char="•"/>
            </a:pPr>
            <a:r>
              <a:rPr lang="en" dirty="0"/>
              <a:t>Note, Chord, Octave</a:t>
            </a:r>
          </a:p>
          <a:p>
            <a:pPr marL="0" lvl="0" indent="0" algn="l" rtl="0">
              <a:spcBef>
                <a:spcPts val="0"/>
              </a:spcBef>
              <a:spcAft>
                <a:spcPts val="0"/>
              </a:spcAft>
            </a:pPr>
            <a:endParaRPr dirty="0"/>
          </a:p>
        </p:txBody>
      </p:sp>
      <p:pic>
        <p:nvPicPr>
          <p:cNvPr id="2" name="תמונה 1">
            <a:extLst>
              <a:ext uri="{FF2B5EF4-FFF2-40B4-BE49-F238E27FC236}">
                <a16:creationId xmlns:a16="http://schemas.microsoft.com/office/drawing/2014/main" id="{E51E7388-4417-4024-8F58-406FF3BFB20F}"/>
              </a:ext>
            </a:extLst>
          </p:cNvPr>
          <p:cNvPicPr>
            <a:picLocks noChangeAspect="1"/>
          </p:cNvPicPr>
          <p:nvPr/>
        </p:nvPicPr>
        <p:blipFill rotWithShape="1">
          <a:blip r:embed="rId3"/>
          <a:srcRect l="4604" t="21132" r="4605" b="30734"/>
          <a:stretch/>
        </p:blipFill>
        <p:spPr>
          <a:xfrm>
            <a:off x="1147312" y="2427100"/>
            <a:ext cx="4986069" cy="1773965"/>
          </a:xfrm>
          <a:prstGeom prst="rect">
            <a:avLst/>
          </a:prstGeom>
        </p:spPr>
      </p:pic>
      <p:pic>
        <p:nvPicPr>
          <p:cNvPr id="4" name="תמונה 3">
            <a:extLst>
              <a:ext uri="{FF2B5EF4-FFF2-40B4-BE49-F238E27FC236}">
                <a16:creationId xmlns:a16="http://schemas.microsoft.com/office/drawing/2014/main" id="{F465EFDA-E18A-426A-B979-553BF6F2DFF5}"/>
              </a:ext>
            </a:extLst>
          </p:cNvPr>
          <p:cNvPicPr>
            <a:picLocks noChangeAspect="1"/>
          </p:cNvPicPr>
          <p:nvPr/>
        </p:nvPicPr>
        <p:blipFill rotWithShape="1">
          <a:blip r:embed="rId4"/>
          <a:srcRect l="3511" t="3585" r="4717" b="6941"/>
          <a:stretch/>
        </p:blipFill>
        <p:spPr>
          <a:xfrm>
            <a:off x="6291169" y="2418513"/>
            <a:ext cx="1934519" cy="1006213"/>
          </a:xfrm>
          <a:prstGeom prst="rect">
            <a:avLst/>
          </a:prstGeom>
        </p:spPr>
      </p:pic>
    </p:spTree>
    <p:extLst>
      <p:ext uri="{BB962C8B-B14F-4D97-AF65-F5344CB8AC3E}">
        <p14:creationId xmlns:p14="http://schemas.microsoft.com/office/powerpoint/2010/main" val="768115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4"/>
          <p:cNvSpPr txBox="1">
            <a:spLocks noGrp="1"/>
          </p:cNvSpPr>
          <p:nvPr>
            <p:ph type="ctrTitle"/>
          </p:nvPr>
        </p:nvSpPr>
        <p:spPr>
          <a:xfrm>
            <a:off x="685800" y="245569"/>
            <a:ext cx="7673196" cy="1159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4000" dirty="0"/>
              <a:t>2.Introduction to Music Basics</a:t>
            </a:r>
            <a:endParaRPr sz="4000" dirty="0"/>
          </a:p>
        </p:txBody>
      </p:sp>
      <p:sp>
        <p:nvSpPr>
          <p:cNvPr id="76" name="Google Shape;76;p14"/>
          <p:cNvSpPr txBox="1">
            <a:spLocks noGrp="1"/>
          </p:cNvSpPr>
          <p:nvPr>
            <p:ph type="subTitle" idx="1"/>
          </p:nvPr>
        </p:nvSpPr>
        <p:spPr>
          <a:xfrm>
            <a:off x="849702" y="1538146"/>
            <a:ext cx="6965830" cy="465300"/>
          </a:xfrm>
          <a:prstGeom prst="rect">
            <a:avLst/>
          </a:prstGeom>
        </p:spPr>
        <p:txBody>
          <a:bodyPr spcFirstLastPara="1" wrap="square" lIns="0" tIns="0" rIns="0" bIns="0" anchor="t" anchorCtr="0">
            <a:noAutofit/>
          </a:bodyPr>
          <a:lstStyle/>
          <a:p>
            <a:pPr marL="342900" lvl="0" indent="-342900" algn="l" rtl="0">
              <a:spcBef>
                <a:spcPts val="0"/>
              </a:spcBef>
              <a:spcAft>
                <a:spcPts val="0"/>
              </a:spcAft>
              <a:buFont typeface="Arial" panose="020B0604020202020204" pitchFamily="34" charset="0"/>
              <a:buChar char="•"/>
            </a:pPr>
            <a:r>
              <a:rPr lang="en" dirty="0"/>
              <a:t>The selected music representation type:</a:t>
            </a:r>
            <a:br>
              <a:rPr lang="en" dirty="0"/>
            </a:br>
            <a:br>
              <a:rPr lang="en" dirty="0"/>
            </a:br>
            <a:r>
              <a:rPr lang="en" dirty="0"/>
              <a:t>We focused on sound files, and in particulare</a:t>
            </a:r>
          </a:p>
          <a:p>
            <a:pPr marL="342900" lvl="0" indent="-342900" algn="l" rtl="0">
              <a:spcBef>
                <a:spcPts val="0"/>
              </a:spcBef>
              <a:spcAft>
                <a:spcPts val="0"/>
              </a:spcAft>
              <a:buFont typeface="Arial" panose="020B0604020202020204" pitchFamily="34" charset="0"/>
              <a:buChar char="•"/>
            </a:pPr>
            <a:endParaRPr lang="en" dirty="0"/>
          </a:p>
          <a:p>
            <a:pPr marL="800100" lvl="1" indent="-342900">
              <a:buClr>
                <a:schemeClr val="bg1"/>
              </a:buClr>
              <a:buFont typeface="Arial" panose="020B0604020202020204" pitchFamily="34" charset="0"/>
              <a:buChar char="•"/>
            </a:pPr>
            <a:r>
              <a:rPr lang="en" dirty="0"/>
              <a:t>midi. files</a:t>
            </a:r>
            <a:br>
              <a:rPr lang="en" dirty="0"/>
            </a:br>
            <a:endParaRPr lang="en" dirty="0"/>
          </a:p>
          <a:p>
            <a:pPr marL="0" lvl="0" indent="0" algn="l" rtl="0">
              <a:spcBef>
                <a:spcPts val="0"/>
              </a:spcBef>
              <a:spcAft>
                <a:spcPts val="0"/>
              </a:spcAft>
            </a:pPr>
            <a:endParaRPr dirty="0"/>
          </a:p>
        </p:txBody>
      </p:sp>
      <p:pic>
        <p:nvPicPr>
          <p:cNvPr id="6" name="תמונה 5">
            <a:extLst>
              <a:ext uri="{FF2B5EF4-FFF2-40B4-BE49-F238E27FC236}">
                <a16:creationId xmlns:a16="http://schemas.microsoft.com/office/drawing/2014/main" id="{DEDF0C4F-3FEF-4C5A-9534-0CC75D6A7DA5}"/>
              </a:ext>
            </a:extLst>
          </p:cNvPr>
          <p:cNvPicPr>
            <a:picLocks noChangeAspect="1"/>
          </p:cNvPicPr>
          <p:nvPr/>
        </p:nvPicPr>
        <p:blipFill rotWithShape="1">
          <a:blip r:embed="rId3"/>
          <a:srcRect b="15350"/>
          <a:stretch/>
        </p:blipFill>
        <p:spPr>
          <a:xfrm>
            <a:off x="3003491" y="2895961"/>
            <a:ext cx="1917263" cy="555967"/>
          </a:xfrm>
          <a:prstGeom prst="rect">
            <a:avLst/>
          </a:prstGeom>
        </p:spPr>
      </p:pic>
    </p:spTree>
    <p:extLst>
      <p:ext uri="{BB962C8B-B14F-4D97-AF65-F5344CB8AC3E}">
        <p14:creationId xmlns:p14="http://schemas.microsoft.com/office/powerpoint/2010/main" val="26210331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4"/>
          <p:cNvSpPr txBox="1">
            <a:spLocks noGrp="1"/>
          </p:cNvSpPr>
          <p:nvPr>
            <p:ph type="ctrTitle"/>
          </p:nvPr>
        </p:nvSpPr>
        <p:spPr>
          <a:xfrm>
            <a:off x="685800" y="245569"/>
            <a:ext cx="7673196" cy="1159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4000" dirty="0"/>
              <a:t>2.Introduction to Music Basics</a:t>
            </a:r>
            <a:endParaRPr sz="4000" dirty="0"/>
          </a:p>
        </p:txBody>
      </p:sp>
      <p:sp>
        <p:nvSpPr>
          <p:cNvPr id="76" name="Google Shape;76;p14"/>
          <p:cNvSpPr txBox="1">
            <a:spLocks noGrp="1"/>
          </p:cNvSpPr>
          <p:nvPr>
            <p:ph type="subTitle" idx="1"/>
          </p:nvPr>
        </p:nvSpPr>
        <p:spPr>
          <a:xfrm>
            <a:off x="849702" y="1538146"/>
            <a:ext cx="6965830" cy="465300"/>
          </a:xfrm>
          <a:prstGeom prst="rect">
            <a:avLst/>
          </a:prstGeom>
        </p:spPr>
        <p:txBody>
          <a:bodyPr spcFirstLastPara="1" wrap="square" lIns="0" tIns="0" rIns="0" bIns="0" anchor="t" anchorCtr="0">
            <a:noAutofit/>
          </a:bodyPr>
          <a:lstStyle/>
          <a:p>
            <a:pPr marL="342900" indent="-342900">
              <a:buClr>
                <a:schemeClr val="bg1"/>
              </a:buClr>
              <a:buFont typeface="Arial" panose="020B0604020202020204" pitchFamily="34" charset="0"/>
              <a:buChar char="•"/>
            </a:pPr>
            <a:r>
              <a:rPr lang="en" dirty="0"/>
              <a:t>Data Representation (Cont.):</a:t>
            </a:r>
          </a:p>
          <a:p>
            <a:pPr marL="0" lvl="0" indent="0" algn="l" rtl="0">
              <a:spcBef>
                <a:spcPts val="0"/>
              </a:spcBef>
              <a:spcAft>
                <a:spcPts val="0"/>
              </a:spcAft>
            </a:pPr>
            <a:endParaRPr dirty="0"/>
          </a:p>
        </p:txBody>
      </p:sp>
      <p:pic>
        <p:nvPicPr>
          <p:cNvPr id="8" name="תמונה 7">
            <a:extLst>
              <a:ext uri="{FF2B5EF4-FFF2-40B4-BE49-F238E27FC236}">
                <a16:creationId xmlns:a16="http://schemas.microsoft.com/office/drawing/2014/main" id="{6E28EFBF-AE42-413F-8FFE-64F8BC854C11}"/>
              </a:ext>
            </a:extLst>
          </p:cNvPr>
          <p:cNvPicPr>
            <a:picLocks noChangeAspect="1"/>
          </p:cNvPicPr>
          <p:nvPr/>
        </p:nvPicPr>
        <p:blipFill rotWithShape="1">
          <a:blip r:embed="rId3"/>
          <a:srcRect r="39792"/>
          <a:stretch/>
        </p:blipFill>
        <p:spPr>
          <a:xfrm>
            <a:off x="4959684" y="1564102"/>
            <a:ext cx="1433166" cy="3151905"/>
          </a:xfrm>
          <a:prstGeom prst="rect">
            <a:avLst/>
          </a:prstGeom>
        </p:spPr>
      </p:pic>
      <p:pic>
        <p:nvPicPr>
          <p:cNvPr id="1026" name="Picture 2">
            <a:extLst>
              <a:ext uri="{FF2B5EF4-FFF2-40B4-BE49-F238E27FC236}">
                <a16:creationId xmlns:a16="http://schemas.microsoft.com/office/drawing/2014/main" id="{8507CD0B-124C-499E-B0D9-C002FAD93F4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43" b="14252"/>
          <a:stretch/>
        </p:blipFill>
        <p:spPr bwMode="auto">
          <a:xfrm>
            <a:off x="1242204" y="2355051"/>
            <a:ext cx="3196607" cy="1570008"/>
          </a:xfrm>
          <a:prstGeom prst="rect">
            <a:avLst/>
          </a:prstGeom>
          <a:noFill/>
          <a:extLst>
            <a:ext uri="{909E8E84-426E-40DD-AFC4-6F175D3DCCD1}">
              <a14:hiddenFill xmlns:a14="http://schemas.microsoft.com/office/drawing/2010/main">
                <a:solidFill>
                  <a:srgbClr val="FFFFFF"/>
                </a:solidFill>
              </a14:hiddenFill>
            </a:ext>
          </a:extLst>
        </p:spPr>
      </p:pic>
      <p:sp>
        <p:nvSpPr>
          <p:cNvPr id="2" name="חץ: ימינה 1">
            <a:extLst>
              <a:ext uri="{FF2B5EF4-FFF2-40B4-BE49-F238E27FC236}">
                <a16:creationId xmlns:a16="http://schemas.microsoft.com/office/drawing/2014/main" id="{C952A958-7529-464D-85B8-E528B8A64A3E}"/>
              </a:ext>
            </a:extLst>
          </p:cNvPr>
          <p:cNvSpPr/>
          <p:nvPr/>
        </p:nvSpPr>
        <p:spPr>
          <a:xfrm>
            <a:off x="4409139" y="2759929"/>
            <a:ext cx="224286" cy="681485"/>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44395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6" name="Google Shape;76;p14"/>
          <p:cNvSpPr txBox="1">
            <a:spLocks noGrp="1"/>
          </p:cNvSpPr>
          <p:nvPr>
            <p:ph type="subTitle" idx="1"/>
          </p:nvPr>
        </p:nvSpPr>
        <p:spPr>
          <a:xfrm>
            <a:off x="849702" y="1538146"/>
            <a:ext cx="6965830" cy="465300"/>
          </a:xfrm>
          <a:prstGeom prst="rect">
            <a:avLst/>
          </a:prstGeom>
        </p:spPr>
        <p:txBody>
          <a:bodyPr spcFirstLastPara="1" wrap="square" lIns="0" tIns="0" rIns="0" bIns="0" anchor="t" anchorCtr="0">
            <a:noAutofit/>
          </a:bodyPr>
          <a:lstStyle/>
          <a:p>
            <a:pPr marL="342900" lvl="0" indent="-342900" algn="l" rtl="0">
              <a:spcBef>
                <a:spcPts val="0"/>
              </a:spcBef>
              <a:spcAft>
                <a:spcPts val="0"/>
              </a:spcAft>
              <a:buClr>
                <a:schemeClr val="bg1"/>
              </a:buClr>
              <a:buFont typeface="Arial" panose="020B0604020202020204" pitchFamily="34" charset="0"/>
              <a:buChar char="•"/>
            </a:pPr>
            <a:r>
              <a:rPr lang="en" dirty="0">
                <a:solidFill>
                  <a:schemeClr val="bg1"/>
                </a:solidFill>
              </a:rPr>
              <a:t>Complexity of data representation</a:t>
            </a:r>
          </a:p>
          <a:p>
            <a:pPr marL="800100" lvl="1" indent="-342900">
              <a:buClr>
                <a:schemeClr val="bg1"/>
              </a:buClr>
              <a:buFont typeface="Arial" panose="020B0604020202020204" pitchFamily="34" charset="0"/>
              <a:buChar char="•"/>
            </a:pPr>
            <a:r>
              <a:rPr lang="en" dirty="0">
                <a:solidFill>
                  <a:schemeClr val="bg1"/>
                </a:solidFill>
              </a:rPr>
              <a:t>Solutions: </a:t>
            </a:r>
            <a:r>
              <a:rPr lang="en" dirty="0">
                <a:solidFill>
                  <a:schemeClr val="bg1"/>
                </a:solidFill>
                <a:hlinkClick r:id="rId3"/>
              </a:rPr>
              <a:t>Music21</a:t>
            </a:r>
            <a:r>
              <a:rPr lang="en" dirty="0">
                <a:solidFill>
                  <a:schemeClr val="bg1"/>
                </a:solidFill>
              </a:rPr>
              <a:t>, </a:t>
            </a:r>
            <a:r>
              <a:rPr lang="en" dirty="0">
                <a:solidFill>
                  <a:schemeClr val="bg1"/>
                </a:solidFill>
                <a:hlinkClick r:id="rId4"/>
              </a:rPr>
              <a:t>PrettyMidi</a:t>
            </a:r>
            <a:r>
              <a:rPr lang="en" dirty="0">
                <a:solidFill>
                  <a:schemeClr val="bg1"/>
                </a:solidFill>
              </a:rPr>
              <a:t>, </a:t>
            </a:r>
            <a:r>
              <a:rPr lang="en" dirty="0">
                <a:solidFill>
                  <a:schemeClr val="bg1"/>
                </a:solidFill>
                <a:hlinkClick r:id="rId5"/>
              </a:rPr>
              <a:t>Librosa</a:t>
            </a:r>
            <a:endParaRPr lang="he-IL" dirty="0">
              <a:solidFill>
                <a:schemeClr val="bg1"/>
              </a:solidFill>
            </a:endParaRPr>
          </a:p>
          <a:p>
            <a:pPr marL="342900" indent="-342900">
              <a:buClr>
                <a:schemeClr val="bg1"/>
              </a:buClr>
              <a:buFont typeface="Arial" panose="020B0604020202020204" pitchFamily="34" charset="0"/>
              <a:buChar char="•"/>
            </a:pPr>
            <a:r>
              <a:rPr lang="en-US" dirty="0">
                <a:solidFill>
                  <a:schemeClr val="bg1"/>
                </a:solidFill>
              </a:rPr>
              <a:t>Creativity or imitation - the risk of plagiarism</a:t>
            </a:r>
          </a:p>
          <a:p>
            <a:pPr marL="342900" indent="-342900">
              <a:buClr>
                <a:schemeClr val="bg1"/>
              </a:buClr>
              <a:buFont typeface="Arial" panose="020B0604020202020204" pitchFamily="34" charset="0"/>
              <a:buChar char="•"/>
            </a:pPr>
            <a:r>
              <a:rPr lang="en-US" dirty="0">
                <a:solidFill>
                  <a:schemeClr val="bg1"/>
                </a:solidFill>
              </a:rPr>
              <a:t>Control  - Tonality, maximum number of repeated notes, rhythm..</a:t>
            </a:r>
          </a:p>
          <a:p>
            <a:pPr marL="342900" indent="-342900">
              <a:buClr>
                <a:schemeClr val="bg1"/>
              </a:buClr>
              <a:buFont typeface="Arial" panose="020B0604020202020204" pitchFamily="34" charset="0"/>
              <a:buChar char="•"/>
            </a:pPr>
            <a:r>
              <a:rPr lang="en-US" dirty="0">
                <a:solidFill>
                  <a:schemeClr val="bg1"/>
                </a:solidFill>
              </a:rPr>
              <a:t>Long sequences representation </a:t>
            </a:r>
          </a:p>
          <a:p>
            <a:pPr marL="800100" lvl="1" indent="-342900" algn="r" rtl="1">
              <a:buFont typeface="Arial" panose="020B0604020202020204" pitchFamily="34" charset="0"/>
              <a:buChar char="•"/>
            </a:pPr>
            <a:endParaRPr lang="en" dirty="0"/>
          </a:p>
          <a:p>
            <a:pPr marL="800100" lvl="1" indent="-342900">
              <a:buFont typeface="Arial" panose="020B0604020202020204" pitchFamily="34" charset="0"/>
              <a:buChar char="•"/>
            </a:pPr>
            <a:endParaRPr lang="en" dirty="0"/>
          </a:p>
          <a:p>
            <a:pPr marL="342900" lvl="0" indent="-342900" algn="l" rtl="0">
              <a:spcBef>
                <a:spcPts val="0"/>
              </a:spcBef>
              <a:spcAft>
                <a:spcPts val="0"/>
              </a:spcAft>
              <a:buFont typeface="Arial" panose="020B0604020202020204" pitchFamily="34" charset="0"/>
              <a:buChar char="•"/>
            </a:pPr>
            <a:endParaRPr dirty="0"/>
          </a:p>
        </p:txBody>
      </p:sp>
      <p:sp>
        <p:nvSpPr>
          <p:cNvPr id="6" name="Google Shape;75;p14">
            <a:extLst>
              <a:ext uri="{FF2B5EF4-FFF2-40B4-BE49-F238E27FC236}">
                <a16:creationId xmlns:a16="http://schemas.microsoft.com/office/drawing/2014/main" id="{1C14DC09-41CC-4261-ADA2-810602DE2BC1}"/>
              </a:ext>
            </a:extLst>
          </p:cNvPr>
          <p:cNvSpPr txBox="1">
            <a:spLocks noGrp="1"/>
          </p:cNvSpPr>
          <p:nvPr>
            <p:ph type="ctrTitle"/>
          </p:nvPr>
        </p:nvSpPr>
        <p:spPr>
          <a:xfrm>
            <a:off x="685799" y="245569"/>
            <a:ext cx="8171954" cy="1159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4000" dirty="0"/>
              <a:t>3.</a:t>
            </a:r>
            <a:r>
              <a:rPr lang="en-US" sz="4000" dirty="0"/>
              <a:t> Key Challenges in Music </a:t>
            </a:r>
            <a:br>
              <a:rPr lang="en-US" sz="4000" dirty="0"/>
            </a:br>
            <a:r>
              <a:rPr lang="en-US" sz="4000" dirty="0"/>
              <a:t>    Generation</a:t>
            </a:r>
            <a:endParaRPr sz="4000" dirty="0"/>
          </a:p>
        </p:txBody>
      </p:sp>
    </p:spTree>
    <p:extLst>
      <p:ext uri="{BB962C8B-B14F-4D97-AF65-F5344CB8AC3E}">
        <p14:creationId xmlns:p14="http://schemas.microsoft.com/office/powerpoint/2010/main" val="670841955"/>
      </p:ext>
    </p:extLst>
  </p:cSld>
  <p:clrMapOvr>
    <a:masterClrMapping/>
  </p:clrMapOvr>
</p:sld>
</file>

<file path=ppt/theme/theme1.xml><?xml version="1.0" encoding="utf-8"?>
<a:theme xmlns:a="http://schemas.openxmlformats.org/drawingml/2006/main" name="Ninacor template">
  <a:themeElements>
    <a:clrScheme name="Custom 347">
      <a:dk1>
        <a:srgbClr val="000000"/>
      </a:dk1>
      <a:lt1>
        <a:srgbClr val="FFFFFF"/>
      </a:lt1>
      <a:dk2>
        <a:srgbClr val="9199AA"/>
      </a:dk2>
      <a:lt2>
        <a:srgbClr val="E4E7EC"/>
      </a:lt2>
      <a:accent1>
        <a:srgbClr val="002988"/>
      </a:accent1>
      <a:accent2>
        <a:srgbClr val="004CF8"/>
      </a:accent2>
      <a:accent3>
        <a:srgbClr val="7DFFB1"/>
      </a:accent3>
      <a:accent4>
        <a:srgbClr val="E0FF7D"/>
      </a:accent4>
      <a:accent5>
        <a:srgbClr val="FFF16B"/>
      </a:accent5>
      <a:accent6>
        <a:srgbClr val="FFFF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2811</TotalTime>
  <Words>521</Words>
  <Application>Microsoft Office PowerPoint</Application>
  <PresentationFormat>‫הצגה על המסך (16:9)</PresentationFormat>
  <Paragraphs>94</Paragraphs>
  <Slides>16</Slides>
  <Notes>16</Notes>
  <HiddenSlides>0</HiddenSlides>
  <MMClips>3</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16</vt:i4>
      </vt:variant>
    </vt:vector>
  </HeadingPairs>
  <TitlesOfParts>
    <vt:vector size="21" baseType="lpstr">
      <vt:lpstr>Titillium Web</vt:lpstr>
      <vt:lpstr>Arial</vt:lpstr>
      <vt:lpstr>Titillium Web Light</vt:lpstr>
      <vt:lpstr>Wingdings</vt:lpstr>
      <vt:lpstr>Ninacor template</vt:lpstr>
      <vt:lpstr>Music Generator Deep Learning Application</vt:lpstr>
      <vt:lpstr>Table of Content </vt:lpstr>
      <vt:lpstr>1.Project’s Scope</vt:lpstr>
      <vt:lpstr>2.Introduction to Music Basics</vt:lpstr>
      <vt:lpstr>2.Introduction to Music Basics</vt:lpstr>
      <vt:lpstr>2.Introduction to Music Basics</vt:lpstr>
      <vt:lpstr>2.Introduction to Music Basics</vt:lpstr>
      <vt:lpstr>2.Introduction to Music Basics</vt:lpstr>
      <vt:lpstr>3. Key Challenges in Music      Generation</vt:lpstr>
      <vt:lpstr>4. Preprocessing</vt:lpstr>
      <vt:lpstr>5. Our Machine</vt:lpstr>
      <vt:lpstr>5. Our Machine - Results</vt:lpstr>
      <vt:lpstr>6. Benchmarking Our  Machine with the      Market Developments</vt:lpstr>
      <vt:lpstr>5. Benchmarking Our  Machine with the      Market Developments</vt:lpstr>
      <vt:lpstr>5. 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User</dc:creator>
  <cp:lastModifiedBy>Tal Gottfeld</cp:lastModifiedBy>
  <cp:revision>3</cp:revision>
  <dcterms:modified xsi:type="dcterms:W3CDTF">2021-12-15T09:03:07Z</dcterms:modified>
</cp:coreProperties>
</file>